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0" r:id="rId3"/>
    <p:sldId id="259" r:id="rId4"/>
    <p:sldId id="257" r:id="rId5"/>
    <p:sldId id="261" r:id="rId6"/>
    <p:sldId id="264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9" autoAdjust="0"/>
  </p:normalViewPr>
  <p:slideViewPr>
    <p:cSldViewPr>
      <p:cViewPr varScale="1">
        <p:scale>
          <a:sx n="62" d="100"/>
          <a:sy n="62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-regnear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-regnear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-regnear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'Ark1'!$A$2:$A$5</c:f>
              <c:strCache>
                <c:ptCount val="4"/>
                <c:pt idx="0">
                  <c:v>Bikes</c:v>
                </c:pt>
                <c:pt idx="1">
                  <c:v>Walking</c:v>
                </c:pt>
                <c:pt idx="2">
                  <c:v>Car</c:v>
                </c:pt>
                <c:pt idx="3">
                  <c:v>Public transport</c:v>
                </c:pt>
              </c:strCache>
            </c:strRef>
          </c:cat>
          <c:val>
            <c:numRef>
              <c:f>'Ark1'!$B$2:$B$5</c:f>
              <c:numCache>
                <c:formatCode>#,##0</c:formatCode>
                <c:ptCount val="4"/>
                <c:pt idx="0">
                  <c:v>556213</c:v>
                </c:pt>
                <c:pt idx="1">
                  <c:v>303691</c:v>
                </c:pt>
                <c:pt idx="2">
                  <c:v>542090</c:v>
                </c:pt>
                <c:pt idx="3">
                  <c:v>354210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da-DK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cat>
            <c:strRef>
              <c:f>'Ark1'!$A$2:$A$5</c:f>
              <c:strCache>
                <c:ptCount val="4"/>
                <c:pt idx="0">
                  <c:v>Bikes</c:v>
                </c:pt>
                <c:pt idx="1">
                  <c:v>Walking</c:v>
                </c:pt>
                <c:pt idx="2">
                  <c:v>Car</c:v>
                </c:pt>
                <c:pt idx="3">
                  <c:v>Public transport</c:v>
                </c:pt>
              </c:strCache>
            </c:strRef>
          </c:cat>
          <c:val>
            <c:numRef>
              <c:f>'Ark1'!$B$2:$B$5</c:f>
              <c:numCache>
                <c:formatCode>#,##0</c:formatCode>
                <c:ptCount val="4"/>
                <c:pt idx="0">
                  <c:v>556213</c:v>
                </c:pt>
                <c:pt idx="1">
                  <c:v>303691</c:v>
                </c:pt>
                <c:pt idx="2">
                  <c:v>542090</c:v>
                </c:pt>
                <c:pt idx="3">
                  <c:v>354210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da-DK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cat>
            <c:strRef>
              <c:f>'Ark1'!$A$2:$A$5</c:f>
              <c:strCache>
                <c:ptCount val="4"/>
                <c:pt idx="0">
                  <c:v>Bikes</c:v>
                </c:pt>
                <c:pt idx="1">
                  <c:v>Walking</c:v>
                </c:pt>
                <c:pt idx="2">
                  <c:v>Car</c:v>
                </c:pt>
                <c:pt idx="3">
                  <c:v>Public transport</c:v>
                </c:pt>
              </c:strCache>
            </c:strRef>
          </c:cat>
          <c:val>
            <c:numRef>
              <c:f>'Ark1'!$B$2:$B$5</c:f>
              <c:numCache>
                <c:formatCode>#,##0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da-DK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0.7275</cdr:x>
      <cdr:y>0.75409</cdr:y>
    </cdr:from>
    <cdr:to>
      <cdr:x>0.8075</cdr:x>
      <cdr:y>0.9596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87008" y="3412976"/>
          <a:ext cx="658416" cy="9301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0.7625</cdr:x>
      <cdr:y>0.1336</cdr:y>
    </cdr:from>
    <cdr:to>
      <cdr:x>0.90075</cdr:x>
      <cdr:y>0.35706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275040" y="604664"/>
          <a:ext cx="1137812" cy="10113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0.13251</cdr:x>
      <cdr:y>0.70636</cdr:y>
    </cdr:from>
    <cdr:to>
      <cdr:x>0.24696</cdr:x>
      <cdr:y>0.89728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rcRect xmlns:a="http://schemas.openxmlformats.org/drawingml/2006/main" l="8043" t="16087" r="6923" b="5903"/>
        <a:stretch xmlns:a="http://schemas.openxmlformats.org/drawingml/2006/main">
          <a:fillRect/>
        </a:stretch>
      </cdr:blipFill>
      <cdr:spPr>
        <a:xfrm xmlns:a="http://schemas.openxmlformats.org/drawingml/2006/main">
          <a:off x="1090464" y="3196952"/>
          <a:ext cx="941897" cy="86409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0.09751</cdr:x>
      <cdr:y>0.03814</cdr:y>
    </cdr:from>
    <cdr:to>
      <cdr:x>0.2725</cdr:x>
      <cdr:y>0.2137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rcRect xmlns:a="http://schemas.openxmlformats.org/drawingml/2006/main" l="3603" t="18441" r="5037" b="7795"/>
        <a:stretch xmlns:a="http://schemas.openxmlformats.org/drawingml/2006/main">
          <a:fillRect/>
        </a:stretch>
      </cdr:blipFill>
      <cdr:spPr>
        <a:xfrm xmlns:a="http://schemas.openxmlformats.org/drawingml/2006/main">
          <a:off x="802432" y="172616"/>
          <a:ext cx="1440160" cy="79457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0.7275</cdr:x>
      <cdr:y>0.75409</cdr:y>
    </cdr:from>
    <cdr:to>
      <cdr:x>0.8075</cdr:x>
      <cdr:y>0.9596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87008" y="3412976"/>
          <a:ext cx="658416" cy="9301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0.7625</cdr:x>
      <cdr:y>0.1336</cdr:y>
    </cdr:from>
    <cdr:to>
      <cdr:x>0.90075</cdr:x>
      <cdr:y>0.35706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275040" y="604664"/>
          <a:ext cx="1137812" cy="10113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0.13251</cdr:x>
      <cdr:y>0.70636</cdr:y>
    </cdr:from>
    <cdr:to>
      <cdr:x>0.24696</cdr:x>
      <cdr:y>0.89728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rcRect xmlns:a="http://schemas.openxmlformats.org/drawingml/2006/main" l="8043" t="16087" r="6923" b="5903"/>
        <a:stretch xmlns:a="http://schemas.openxmlformats.org/drawingml/2006/main">
          <a:fillRect/>
        </a:stretch>
      </cdr:blipFill>
      <cdr:spPr>
        <a:xfrm xmlns:a="http://schemas.openxmlformats.org/drawingml/2006/main">
          <a:off x="1090464" y="3196952"/>
          <a:ext cx="941897" cy="86409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0.09751</cdr:x>
      <cdr:y>0.03814</cdr:y>
    </cdr:from>
    <cdr:to>
      <cdr:x>0.2725</cdr:x>
      <cdr:y>0.2137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rcRect xmlns:a="http://schemas.openxmlformats.org/drawingml/2006/main" l="3603" t="18441" r="5037" b="7795"/>
        <a:stretch xmlns:a="http://schemas.openxmlformats.org/drawingml/2006/main">
          <a:fillRect/>
        </a:stretch>
      </cdr:blipFill>
      <cdr:spPr>
        <a:xfrm xmlns:a="http://schemas.openxmlformats.org/drawingml/2006/main">
          <a:off x="802432" y="172616"/>
          <a:ext cx="1440160" cy="794571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0.7275</cdr:x>
      <cdr:y>0.75409</cdr:y>
    </cdr:from>
    <cdr:to>
      <cdr:x>0.8075</cdr:x>
      <cdr:y>0.9596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87008" y="3412976"/>
          <a:ext cx="658416" cy="9301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0.7625</cdr:x>
      <cdr:y>0.1336</cdr:y>
    </cdr:from>
    <cdr:to>
      <cdr:x>0.90075</cdr:x>
      <cdr:y>0.35706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275040" y="604664"/>
          <a:ext cx="1137812" cy="10113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0.13251</cdr:x>
      <cdr:y>0.70636</cdr:y>
    </cdr:from>
    <cdr:to>
      <cdr:x>0.24696</cdr:x>
      <cdr:y>0.89728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rcRect xmlns:a="http://schemas.openxmlformats.org/drawingml/2006/main" l="8043" t="16087" r="6923" b="5903"/>
        <a:stretch xmlns:a="http://schemas.openxmlformats.org/drawingml/2006/main">
          <a:fillRect/>
        </a:stretch>
      </cdr:blipFill>
      <cdr:spPr>
        <a:xfrm xmlns:a="http://schemas.openxmlformats.org/drawingml/2006/main">
          <a:off x="1090464" y="3196952"/>
          <a:ext cx="941897" cy="86409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0.09751</cdr:x>
      <cdr:y>0.03814</cdr:y>
    </cdr:from>
    <cdr:to>
      <cdr:x>0.2725</cdr:x>
      <cdr:y>0.2137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rcRect xmlns:a="http://schemas.openxmlformats.org/drawingml/2006/main" l="3603" t="18441" r="5037" b="7795"/>
        <a:stretch xmlns:a="http://schemas.openxmlformats.org/drawingml/2006/main">
          <a:fillRect/>
        </a:stretch>
      </cdr:blipFill>
      <cdr:spPr>
        <a:xfrm xmlns:a="http://schemas.openxmlformats.org/drawingml/2006/main">
          <a:off x="802432" y="172616"/>
          <a:ext cx="1440160" cy="79457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A9C87-568B-4FE5-86EF-FFA7DDE5B314}" type="datetimeFigureOut">
              <a:rPr lang="da-DK" smtClean="0"/>
              <a:pPr/>
              <a:t>10-05-2015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E4B7-38DB-4853-81E6-E79009A42C3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2C746-EF5B-4991-B1E5-567A7A82E9A6}" type="slidenum">
              <a:rPr lang="en-US"/>
              <a:pPr/>
              <a:t>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-"/>
            </a:pPr>
            <a:r>
              <a:rPr lang="da-DK" dirty="0" err="1" smtClean="0"/>
              <a:t>Welcome</a:t>
            </a:r>
            <a:r>
              <a:rPr lang="da-DK" dirty="0" smtClean="0"/>
              <a:t> to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all</a:t>
            </a:r>
          </a:p>
          <a:p>
            <a:pPr marL="228600" indent="-228600">
              <a:buFontTx/>
              <a:buChar char="-"/>
            </a:pPr>
            <a:r>
              <a:rPr lang="da-DK" baseline="0" dirty="0" smtClean="0"/>
              <a:t>I am </a:t>
            </a:r>
            <a:r>
              <a:rPr lang="da-DK" baseline="0" dirty="0" err="1" smtClean="0"/>
              <a:t>going</a:t>
            </a:r>
            <a:r>
              <a:rPr lang="da-DK" baseline="0" dirty="0" smtClean="0"/>
              <a:t> to talk </a:t>
            </a:r>
            <a:r>
              <a:rPr lang="da-DK" baseline="0" dirty="0" err="1" smtClean="0"/>
              <a:t>about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how</a:t>
            </a:r>
            <a:r>
              <a:rPr lang="da-DK" baseline="0" dirty="0" smtClean="0"/>
              <a:t> Copenhagen is </a:t>
            </a:r>
            <a:r>
              <a:rPr lang="da-DK" baseline="0" dirty="0" err="1" smtClean="0"/>
              <a:t>aiming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become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carbon-neutral</a:t>
            </a:r>
            <a:r>
              <a:rPr lang="da-DK" baseline="0" dirty="0" smtClean="0"/>
              <a:t> in 2025 and </a:t>
            </a:r>
            <a:r>
              <a:rPr lang="da-DK" baseline="0" dirty="0" err="1" smtClean="0"/>
              <a:t>how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mobility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going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help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get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there</a:t>
            </a:r>
            <a:endParaRPr lang="da-DK" baseline="0" dirty="0" smtClean="0"/>
          </a:p>
          <a:p>
            <a:pPr marL="228600" indent="-228600">
              <a:buFontTx/>
              <a:buChar char="-"/>
            </a:pPr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041-F46D-4DD4-9444-F8E4C6D54EC4}" type="datetimeFigureOut">
              <a:rPr lang="da-DK" smtClean="0"/>
              <a:pPr/>
              <a:t>10-05-2015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F13-25CB-4EDD-8821-7CDD9129DD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041-F46D-4DD4-9444-F8E4C6D54EC4}" type="datetimeFigureOut">
              <a:rPr lang="da-DK" smtClean="0"/>
              <a:pPr/>
              <a:t>10-05-2015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F13-25CB-4EDD-8821-7CDD9129DD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041-F46D-4DD4-9444-F8E4C6D54EC4}" type="datetimeFigureOut">
              <a:rPr lang="da-DK" smtClean="0"/>
              <a:pPr/>
              <a:t>10-05-2015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F13-25CB-4EDD-8821-7CDD9129DD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041-F46D-4DD4-9444-F8E4C6D54EC4}" type="datetimeFigureOut">
              <a:rPr lang="da-DK" smtClean="0"/>
              <a:pPr/>
              <a:t>10-05-2015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F13-25CB-4EDD-8821-7CDD9129DD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041-F46D-4DD4-9444-F8E4C6D54EC4}" type="datetimeFigureOut">
              <a:rPr lang="da-DK" smtClean="0"/>
              <a:pPr/>
              <a:t>10-05-2015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F13-25CB-4EDD-8821-7CDD9129DD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041-F46D-4DD4-9444-F8E4C6D54EC4}" type="datetimeFigureOut">
              <a:rPr lang="da-DK" smtClean="0"/>
              <a:pPr/>
              <a:t>10-05-2015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F13-25CB-4EDD-8821-7CDD9129DD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041-F46D-4DD4-9444-F8E4C6D54EC4}" type="datetimeFigureOut">
              <a:rPr lang="da-DK" smtClean="0"/>
              <a:pPr/>
              <a:t>10-05-2015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F13-25CB-4EDD-8821-7CDD9129DD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041-F46D-4DD4-9444-F8E4C6D54EC4}" type="datetimeFigureOut">
              <a:rPr lang="da-DK" smtClean="0"/>
              <a:pPr/>
              <a:t>10-05-2015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F13-25CB-4EDD-8821-7CDD9129DD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041-F46D-4DD4-9444-F8E4C6D54EC4}" type="datetimeFigureOut">
              <a:rPr lang="da-DK" smtClean="0"/>
              <a:pPr/>
              <a:t>10-05-2015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F13-25CB-4EDD-8821-7CDD9129DD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041-F46D-4DD4-9444-F8E4C6D54EC4}" type="datetimeFigureOut">
              <a:rPr lang="da-DK" smtClean="0"/>
              <a:pPr/>
              <a:t>10-05-2015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F13-25CB-4EDD-8821-7CDD9129DD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041-F46D-4DD4-9444-F8E4C6D54EC4}" type="datetimeFigureOut">
              <a:rPr lang="da-DK" smtClean="0"/>
              <a:pPr/>
              <a:t>10-05-2015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F13-25CB-4EDD-8821-7CDD9129DD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7041-F46D-4DD4-9444-F8E4C6D54EC4}" type="datetimeFigureOut">
              <a:rPr lang="da-DK" smtClean="0"/>
              <a:pPr/>
              <a:t>10-05-2015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FF13-25CB-4EDD-8821-7CDD9129DD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WASHINGTON_niels_forsid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683568" y="4653136"/>
            <a:ext cx="4968552" cy="1512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dirty="0" err="1" smtClean="0"/>
              <a:t>Renewable</a:t>
            </a:r>
            <a:r>
              <a:rPr lang="da-DK" dirty="0" smtClean="0"/>
              <a:t> </a:t>
            </a:r>
            <a:r>
              <a:rPr lang="da-DK" dirty="0" err="1" smtClean="0"/>
              <a:t>cities</a:t>
            </a:r>
            <a:r>
              <a:rPr lang="da-DK" dirty="0" smtClean="0"/>
              <a:t>, Vancouver May 14th 2015</a:t>
            </a:r>
          </a:p>
          <a:p>
            <a:r>
              <a:rPr lang="da-DK" sz="2400" b="1" dirty="0" smtClean="0"/>
              <a:t>E MOBILITY IN COPENHAGEN?</a:t>
            </a:r>
          </a:p>
          <a:p>
            <a:r>
              <a:rPr lang="da-DK" dirty="0" smtClean="0"/>
              <a:t>Brian Hansen </a:t>
            </a:r>
          </a:p>
          <a:p>
            <a:r>
              <a:rPr lang="da-DK" dirty="0" smtClean="0"/>
              <a:t>Head of City </a:t>
            </a:r>
            <a:r>
              <a:rPr lang="da-DK" dirty="0" err="1" smtClean="0"/>
              <a:t>Development</a:t>
            </a:r>
            <a:r>
              <a:rPr lang="da-DK" dirty="0" smtClean="0"/>
              <a:t> Department</a:t>
            </a:r>
            <a:endParaRPr lang="da-D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rihan\AppData\Local\Microsoft\Windows\Temporary Internet Files\Content.Outlook\JE5EPOUC\Opladning på rådhuspladsen.jpg"/>
          <p:cNvPicPr>
            <a:picLocks noChangeAspect="1" noChangeArrowheads="1"/>
          </p:cNvPicPr>
          <p:nvPr/>
        </p:nvPicPr>
        <p:blipFill>
          <a:blip r:embed="rId2" cstate="print"/>
          <a:srcRect l="5113" r="4326"/>
          <a:stretch>
            <a:fillRect/>
          </a:stretch>
        </p:blipFill>
        <p:spPr bwMode="auto">
          <a:xfrm>
            <a:off x="-108520" y="0"/>
            <a:ext cx="93160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ihan\AppData\Local\Microsoft\Windows\Temporary Internet Files\Content.Outlook\JE5EPOUC\Elcykel.jpg"/>
          <p:cNvPicPr>
            <a:picLocks noChangeAspect="1" noChangeArrowheads="1"/>
          </p:cNvPicPr>
          <p:nvPr/>
        </p:nvPicPr>
        <p:blipFill>
          <a:blip r:embed="rId2" cstate="print"/>
          <a:srcRect l="2844" r="50000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028" name="Picture 4" descr="C:\Users\brihan\AppData\Local\Microsoft\Windows\Temporary Internet Files\Content.Outlook\JE5EPOUC\Opladning på rådhuspladsen.jpg"/>
          <p:cNvPicPr>
            <a:picLocks noChangeAspect="1" noChangeArrowheads="1"/>
          </p:cNvPicPr>
          <p:nvPr/>
        </p:nvPicPr>
        <p:blipFill>
          <a:blip r:embed="rId3" cstate="print"/>
          <a:srcRect l="34955" r="20955"/>
          <a:stretch>
            <a:fillRect/>
          </a:stretch>
        </p:blipFill>
        <p:spPr bwMode="auto">
          <a:xfrm>
            <a:off x="0" y="0"/>
            <a:ext cx="4572000" cy="6913207"/>
          </a:xfrm>
          <a:prstGeom prst="rect">
            <a:avLst/>
          </a:prstGeom>
          <a:noFill/>
        </p:spPr>
      </p:pic>
      <p:sp>
        <p:nvSpPr>
          <p:cNvPr id="6" name="Tekstboks 5"/>
          <p:cNvSpPr txBox="1"/>
          <p:nvPr/>
        </p:nvSpPr>
        <p:spPr>
          <a:xfrm>
            <a:off x="323528" y="26064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/>
              <a:t>3,745</a:t>
            </a:r>
            <a:endParaRPr lang="da-DK" sz="3200" b="1" dirty="0"/>
          </a:p>
        </p:txBody>
      </p:sp>
      <p:sp>
        <p:nvSpPr>
          <p:cNvPr id="7" name="Tekstboks 6"/>
          <p:cNvSpPr txBox="1"/>
          <p:nvPr/>
        </p:nvSpPr>
        <p:spPr>
          <a:xfrm>
            <a:off x="4860032" y="260648"/>
            <a:ext cx="42839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solidFill>
                  <a:schemeClr val="bg1"/>
                </a:solidFill>
              </a:rPr>
              <a:t> &gt; 20,000 … a </a:t>
            </a:r>
            <a:r>
              <a:rPr lang="da-DK" sz="3200" b="1" dirty="0" err="1" smtClean="0">
                <a:solidFill>
                  <a:schemeClr val="bg1"/>
                </a:solidFill>
              </a:rPr>
              <a:t>year</a:t>
            </a:r>
            <a:r>
              <a:rPr lang="da-DK" sz="3200" b="1" dirty="0" smtClean="0">
                <a:solidFill>
                  <a:schemeClr val="bg1"/>
                </a:solidFill>
              </a:rPr>
              <a:t>!</a:t>
            </a:r>
          </a:p>
          <a:p>
            <a:endParaRPr lang="da-DK" sz="3200" b="1" dirty="0" smtClean="0">
              <a:solidFill>
                <a:schemeClr val="bg1"/>
              </a:solidFill>
            </a:endParaRPr>
          </a:p>
          <a:p>
            <a:r>
              <a:rPr lang="da-DK" sz="2400" b="1" dirty="0" smtClean="0">
                <a:solidFill>
                  <a:schemeClr val="bg1"/>
                </a:solidFill>
              </a:rPr>
              <a:t>Holland, 1/10</a:t>
            </a:r>
          </a:p>
          <a:p>
            <a:r>
              <a:rPr lang="da-DK" sz="2400" b="1" dirty="0" smtClean="0">
                <a:solidFill>
                  <a:schemeClr val="bg1"/>
                </a:solidFill>
              </a:rPr>
              <a:t>China  120 mio.</a:t>
            </a:r>
          </a:p>
          <a:p>
            <a:r>
              <a:rPr lang="da-DK" sz="2400" b="1" dirty="0" err="1" smtClean="0">
                <a:solidFill>
                  <a:schemeClr val="bg1"/>
                </a:solidFill>
              </a:rPr>
              <a:t>Germany</a:t>
            </a:r>
            <a:r>
              <a:rPr lang="da-DK" sz="2400" b="1" dirty="0" smtClean="0">
                <a:solidFill>
                  <a:schemeClr val="bg1"/>
                </a:solidFill>
              </a:rPr>
              <a:t> ½ mio. (2012)</a:t>
            </a:r>
            <a:endParaRPr lang="da-DK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ihan\AppData\Local\Microsoft\Windows\Temporary Internet Files\Content.Outlook\JE5EPOUC\Elcykel.jpg"/>
          <p:cNvPicPr>
            <a:picLocks noChangeAspect="1" noChangeArrowheads="1"/>
          </p:cNvPicPr>
          <p:nvPr/>
        </p:nvPicPr>
        <p:blipFill>
          <a:blip r:embed="rId2" cstate="print"/>
          <a:srcRect l="2844" r="50000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028" name="Picture 4" descr="C:\Users\brihan\AppData\Local\Microsoft\Windows\Temporary Internet Files\Content.Outlook\JE5EPOUC\Opladning på rådhuspladsen.jpg"/>
          <p:cNvPicPr>
            <a:picLocks noChangeAspect="1" noChangeArrowheads="1"/>
          </p:cNvPicPr>
          <p:nvPr/>
        </p:nvPicPr>
        <p:blipFill>
          <a:blip r:embed="rId3" cstate="print"/>
          <a:srcRect l="34955" r="20955"/>
          <a:stretch>
            <a:fillRect/>
          </a:stretch>
        </p:blipFill>
        <p:spPr bwMode="auto">
          <a:xfrm>
            <a:off x="1" y="-1"/>
            <a:ext cx="4572000" cy="6913207"/>
          </a:xfrm>
          <a:prstGeom prst="rect">
            <a:avLst/>
          </a:prstGeom>
          <a:noFill/>
        </p:spPr>
      </p:pic>
      <p:sp>
        <p:nvSpPr>
          <p:cNvPr id="8" name="Tekstboks 7"/>
          <p:cNvSpPr txBox="1"/>
          <p:nvPr/>
        </p:nvSpPr>
        <p:spPr>
          <a:xfrm>
            <a:off x="755576" y="728112"/>
            <a:ext cx="3240360" cy="5400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en-US" sz="3200" b="1" dirty="0" smtClean="0"/>
              <a:t>Infrastructure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sz="3200" b="1" dirty="0" smtClean="0"/>
              <a:t>Tax exemption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sz="3200" b="1" dirty="0" smtClean="0"/>
              <a:t>Parking fee exemption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sz="3200" b="1" dirty="0" smtClean="0"/>
              <a:t>Planning </a:t>
            </a:r>
            <a:r>
              <a:rPr lang="en-US" sz="3200" b="1" dirty="0" err="1" smtClean="0"/>
              <a:t>regulatives</a:t>
            </a:r>
            <a:endParaRPr lang="en-US" sz="3200" b="1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en-US" sz="3200" b="1" dirty="0" smtClean="0"/>
              <a:t>Municipal procurement </a:t>
            </a:r>
          </a:p>
          <a:p>
            <a:pPr marL="269875" indent="-269875">
              <a:buFont typeface="Arial" pitchFamily="34" charset="0"/>
              <a:buChar char="•"/>
            </a:pPr>
            <a:endParaRPr lang="en-US" sz="3200" b="1" dirty="0"/>
          </a:p>
          <a:p>
            <a:pPr marL="269875" indent="-269875">
              <a:buFont typeface="Arial" pitchFamily="34" charset="0"/>
              <a:buChar char="•"/>
            </a:pPr>
            <a:r>
              <a:rPr lang="en-US" sz="3200" b="1" dirty="0" smtClean="0"/>
              <a:t>…</a:t>
            </a:r>
          </a:p>
          <a:p>
            <a:endParaRPr lang="en-US" sz="3200" dirty="0"/>
          </a:p>
        </p:txBody>
      </p:sp>
      <p:sp>
        <p:nvSpPr>
          <p:cNvPr id="9" name="Tekstboks 8"/>
          <p:cNvSpPr txBox="1"/>
          <p:nvPr/>
        </p:nvSpPr>
        <p:spPr>
          <a:xfrm>
            <a:off x="5076056" y="692695"/>
            <a:ext cx="3240360" cy="452431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69875" indent="-269875"/>
            <a:endParaRPr lang="en-US" sz="9600" b="1" dirty="0" smtClean="0"/>
          </a:p>
          <a:p>
            <a:pPr marL="269875" indent="-269875"/>
            <a:r>
              <a:rPr lang="en-US" sz="9600" b="1" dirty="0" smtClean="0"/>
              <a:t>    0</a:t>
            </a:r>
          </a:p>
          <a:p>
            <a:pPr marL="269875" indent="-269875"/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ihan\AppData\Local\Microsoft\Windows\Temporary Internet Files\Content.Outlook\JE5EPOUC\IMG_0429.JPG"/>
          <p:cNvPicPr>
            <a:picLocks noChangeAspect="1" noChangeArrowheads="1"/>
          </p:cNvPicPr>
          <p:nvPr/>
        </p:nvPicPr>
        <p:blipFill>
          <a:blip r:embed="rId2" cstate="print"/>
          <a:srcRect l="6518" r="15214" b="21919"/>
          <a:stretch>
            <a:fillRect/>
          </a:stretch>
        </p:blipFill>
        <p:spPr bwMode="auto">
          <a:xfrm>
            <a:off x="-1" y="0"/>
            <a:ext cx="9165945" cy="6858000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4103440" y="4554994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cap="small" dirty="0" smtClean="0">
                <a:solidFill>
                  <a:schemeClr val="bg1"/>
                </a:solidFill>
              </a:rPr>
              <a:t>Public </a:t>
            </a:r>
            <a:r>
              <a:rPr lang="da-DK" sz="3600" b="1" cap="small" dirty="0" err="1" smtClean="0">
                <a:solidFill>
                  <a:schemeClr val="bg1"/>
                </a:solidFill>
              </a:rPr>
              <a:t>procurement</a:t>
            </a:r>
            <a:r>
              <a:rPr lang="da-DK" sz="3600" b="1" cap="small" dirty="0" smtClean="0">
                <a:solidFill>
                  <a:schemeClr val="bg1"/>
                </a:solidFill>
              </a:rPr>
              <a:t>:</a:t>
            </a:r>
          </a:p>
          <a:p>
            <a:pPr marL="365125" indent="-365125">
              <a:buFont typeface="Arial" pitchFamily="34" charset="0"/>
              <a:buChar char="•"/>
            </a:pPr>
            <a:r>
              <a:rPr lang="da-DK" sz="3600" b="1" cap="small" dirty="0" smtClean="0">
                <a:solidFill>
                  <a:schemeClr val="bg1"/>
                </a:solidFill>
              </a:rPr>
              <a:t>Public transport</a:t>
            </a:r>
          </a:p>
          <a:p>
            <a:pPr marL="365125" indent="-365125">
              <a:buFont typeface="Arial" pitchFamily="34" charset="0"/>
              <a:buChar char="•"/>
            </a:pPr>
            <a:r>
              <a:rPr lang="da-DK" sz="3600" b="1" cap="small" dirty="0" err="1" smtClean="0">
                <a:solidFill>
                  <a:schemeClr val="bg1"/>
                </a:solidFill>
              </a:rPr>
              <a:t>Municipal</a:t>
            </a:r>
            <a:r>
              <a:rPr lang="da-DK" sz="3600" b="1" cap="small" dirty="0" smtClean="0">
                <a:solidFill>
                  <a:schemeClr val="bg1"/>
                </a:solidFill>
              </a:rPr>
              <a:t> transport</a:t>
            </a:r>
          </a:p>
          <a:p>
            <a:pPr marL="365125" indent="-365125">
              <a:buFont typeface="Arial" pitchFamily="34" charset="0"/>
              <a:buChar char="•"/>
            </a:pPr>
            <a:r>
              <a:rPr lang="da-DK" sz="3600" b="1" cap="small" dirty="0" err="1" smtClean="0">
                <a:solidFill>
                  <a:schemeClr val="bg1"/>
                </a:solidFill>
              </a:rPr>
              <a:t>Car</a:t>
            </a:r>
            <a:r>
              <a:rPr lang="da-DK" sz="3600" b="1" cap="small" dirty="0" smtClean="0">
                <a:solidFill>
                  <a:schemeClr val="bg1"/>
                </a:solidFill>
              </a:rPr>
              <a:t> </a:t>
            </a:r>
            <a:r>
              <a:rPr lang="da-DK" sz="3600" b="1" cap="small" dirty="0" err="1" smtClean="0">
                <a:solidFill>
                  <a:schemeClr val="bg1"/>
                </a:solidFill>
              </a:rPr>
              <a:t>sharing</a:t>
            </a:r>
            <a:r>
              <a:rPr lang="da-DK" sz="3600" b="1" cap="small" smtClean="0">
                <a:solidFill>
                  <a:schemeClr val="bg1"/>
                </a:solidFill>
              </a:rPr>
              <a:t>?</a:t>
            </a:r>
            <a:endParaRPr lang="da-DK" sz="3600" b="1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 descr="http://www.monoline.eu/wp-content/uploads/2010/03/Copenhagenize_Consulting_TH_TH75624_overlayed.jpg"/>
          <p:cNvPicPr>
            <a:picLocks noChangeAspect="1" noChangeArrowheads="1"/>
          </p:cNvPicPr>
          <p:nvPr/>
        </p:nvPicPr>
        <p:blipFill>
          <a:blip r:embed="rId2" cstate="print"/>
          <a:srcRect l="8379" r="2595"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432048" y="6156593"/>
            <a:ext cx="716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err="1" smtClean="0"/>
              <a:t>Brian.Hansen@tmf.kk.dk</a:t>
            </a:r>
            <a:r>
              <a:rPr lang="da-DK" sz="3200" b="1" dirty="0" smtClean="0"/>
              <a:t>   -   </a:t>
            </a:r>
            <a:r>
              <a:rPr lang="da-DK" sz="3200" b="1" dirty="0" err="1" smtClean="0"/>
              <a:t>www.kk.dk</a:t>
            </a:r>
            <a:endParaRPr lang="da-DK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97</Words>
  <Application>Microsoft Office PowerPoint</Application>
  <PresentationFormat>Skærmshow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</vt:vector>
  </TitlesOfParts>
  <Company>Københavns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Brian Hansen</dc:creator>
  <cp:lastModifiedBy>Brian Hansen</cp:lastModifiedBy>
  <cp:revision>21</cp:revision>
  <dcterms:created xsi:type="dcterms:W3CDTF">2015-05-09T13:07:38Z</dcterms:created>
  <dcterms:modified xsi:type="dcterms:W3CDTF">2015-05-10T15:28:38Z</dcterms:modified>
</cp:coreProperties>
</file>