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25"/>
  </p:notesMasterIdLst>
  <p:handoutMasterIdLst>
    <p:handoutMasterId r:id="rId26"/>
  </p:handoutMasterIdLst>
  <p:sldIdLst>
    <p:sldId id="256" r:id="rId2"/>
    <p:sldId id="405" r:id="rId3"/>
    <p:sldId id="433" r:id="rId4"/>
    <p:sldId id="434" r:id="rId5"/>
    <p:sldId id="437" r:id="rId6"/>
    <p:sldId id="404" r:id="rId7"/>
    <p:sldId id="450" r:id="rId8"/>
    <p:sldId id="386" r:id="rId9"/>
    <p:sldId id="448" r:id="rId10"/>
    <p:sldId id="449" r:id="rId11"/>
    <p:sldId id="451" r:id="rId12"/>
    <p:sldId id="439" r:id="rId13"/>
    <p:sldId id="446" r:id="rId14"/>
    <p:sldId id="387" r:id="rId15"/>
    <p:sldId id="440" r:id="rId16"/>
    <p:sldId id="447" r:id="rId17"/>
    <p:sldId id="394" r:id="rId18"/>
    <p:sldId id="395" r:id="rId19"/>
    <p:sldId id="396" r:id="rId20"/>
    <p:sldId id="441" r:id="rId21"/>
    <p:sldId id="442" r:id="rId22"/>
    <p:sldId id="443" r:id="rId23"/>
    <p:sldId id="444" r:id="rId24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99CC00"/>
    <a:srgbClr val="FF9900"/>
    <a:srgbClr val="6699FF"/>
    <a:srgbClr val="3399FF"/>
    <a:srgbClr val="FFC301"/>
    <a:srgbClr val="00CCFF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73" autoAdjust="0"/>
  </p:normalViewPr>
  <p:slideViewPr>
    <p:cSldViewPr>
      <p:cViewPr>
        <p:scale>
          <a:sx n="120" d="100"/>
          <a:sy n="120" d="100"/>
        </p:scale>
        <p:origin x="-750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30" y="-96"/>
      </p:cViewPr>
      <p:guideLst>
        <p:guide orient="horz" pos="3127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2" Type="http://schemas.openxmlformats.org/officeDocument/2006/relationships/slide" Target="slides/slide16.xml"/><Relationship Id="rId1" Type="http://schemas.openxmlformats.org/officeDocument/2006/relationships/slide" Target="slides/slide15.xml"/><Relationship Id="rId4" Type="http://schemas.openxmlformats.org/officeDocument/2006/relationships/slide" Target="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6634B-1194-42AA-A921-895B9864AD9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00878AE-E894-4EA4-BA40-2F6A91903E0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de-DE" sz="1000" b="1" u="sng" dirty="0" smtClean="0">
              <a:solidFill>
                <a:schemeClr val="accent1">
                  <a:lumMod val="25000"/>
                </a:schemeClr>
              </a:solidFill>
            </a:rPr>
            <a:t>2003</a:t>
          </a:r>
        </a:p>
        <a:p>
          <a:pPr>
            <a:lnSpc>
              <a:spcPct val="50000"/>
            </a:lnSpc>
            <a:spcAft>
              <a:spcPts val="0"/>
            </a:spcAft>
          </a:pPr>
          <a:r>
            <a:rPr lang="de-DE" sz="1000" b="1" dirty="0" smtClean="0">
              <a:solidFill>
                <a:schemeClr val="tx1"/>
              </a:solidFill>
            </a:rPr>
            <a:t> </a:t>
          </a:r>
          <a:r>
            <a:rPr lang="de-DE" sz="1000" b="1" dirty="0" err="1" smtClean="0">
              <a:solidFill>
                <a:schemeClr val="tx1"/>
              </a:solidFill>
            </a:rPr>
            <a:t>Optimization</a:t>
          </a:r>
          <a:endParaRPr lang="de-DE" sz="1000" b="1" dirty="0" smtClean="0">
            <a:solidFill>
              <a:schemeClr val="tx1"/>
            </a:solidFill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de-DE" sz="1000" b="1" dirty="0" err="1" smtClean="0">
              <a:solidFill>
                <a:schemeClr val="tx1"/>
              </a:solidFill>
            </a:rPr>
            <a:t>Of</a:t>
          </a:r>
          <a:r>
            <a:rPr lang="de-DE" sz="1000" b="1" dirty="0" smtClean="0">
              <a:solidFill>
                <a:schemeClr val="tx1"/>
              </a:solidFill>
            </a:rPr>
            <a:t> </a:t>
          </a:r>
          <a:r>
            <a:rPr lang="de-DE" sz="1000" b="1" dirty="0" err="1" smtClean="0">
              <a:solidFill>
                <a:schemeClr val="tx1"/>
              </a:solidFill>
            </a:rPr>
            <a:t>Building</a:t>
          </a:r>
          <a:r>
            <a:rPr lang="de-DE" sz="1000" b="1" dirty="0" smtClean="0">
              <a:solidFill>
                <a:schemeClr val="tx1"/>
              </a:solidFill>
            </a:rPr>
            <a:t>- </a:t>
          </a:r>
          <a:r>
            <a:rPr lang="de-DE" sz="1000" b="1" dirty="0" err="1" smtClean="0">
              <a:solidFill>
                <a:schemeClr val="tx1"/>
              </a:solidFill>
            </a:rPr>
            <a:t>and</a:t>
          </a:r>
          <a:r>
            <a:rPr lang="de-DE" sz="1000" b="1" dirty="0" smtClean="0">
              <a:solidFill>
                <a:schemeClr val="tx1"/>
              </a:solidFill>
            </a:rPr>
            <a:t>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de-DE" sz="1000" b="1" dirty="0" err="1" smtClean="0">
              <a:solidFill>
                <a:schemeClr val="tx1"/>
              </a:solidFill>
            </a:rPr>
            <a:t>Redevelopment</a:t>
          </a:r>
          <a:r>
            <a:rPr lang="de-DE" sz="1000" b="1" dirty="0" smtClean="0">
              <a:solidFill>
                <a:schemeClr val="tx1"/>
              </a:solidFill>
            </a:rPr>
            <a:t> </a:t>
          </a:r>
          <a:r>
            <a:rPr lang="de-DE" sz="1000" b="1" dirty="0" err="1" smtClean="0">
              <a:solidFill>
                <a:schemeClr val="tx1"/>
              </a:solidFill>
            </a:rPr>
            <a:t>measures</a:t>
          </a:r>
          <a:endParaRPr lang="de-DE" sz="1000" b="1" dirty="0">
            <a:solidFill>
              <a:schemeClr val="tx1"/>
            </a:solidFill>
          </a:endParaRPr>
        </a:p>
      </dgm:t>
    </dgm:pt>
    <dgm:pt modelId="{27B1F4DA-545A-4866-BC75-F13442E1BC31}" type="parTrans" cxnId="{09E84756-5617-4A75-B2AB-0DABD2903AAD}">
      <dgm:prSet/>
      <dgm:spPr/>
      <dgm:t>
        <a:bodyPr/>
        <a:lstStyle/>
        <a:p>
          <a:endParaRPr lang="de-DE"/>
        </a:p>
      </dgm:t>
    </dgm:pt>
    <dgm:pt modelId="{86A4E347-B9B1-4C14-9E6B-E80656B2A4FD}" type="sibTrans" cxnId="{09E84756-5617-4A75-B2AB-0DABD2903AAD}">
      <dgm:prSet/>
      <dgm:spPr/>
      <dgm:t>
        <a:bodyPr/>
        <a:lstStyle/>
        <a:p>
          <a:endParaRPr lang="de-DE"/>
        </a:p>
      </dgm:t>
    </dgm:pt>
    <dgm:pt modelId="{EF65CAA0-5DC6-4995-BC32-7E5E32DC7F14}">
      <dgm:prSet phldrT="[Text]" custT="1"/>
      <dgm:spPr/>
      <dgm:t>
        <a:bodyPr/>
        <a:lstStyle/>
        <a:p>
          <a:r>
            <a:rPr lang="de-DE" sz="1000" b="1" u="sng" dirty="0" smtClean="0">
              <a:solidFill>
                <a:schemeClr val="accent1">
                  <a:lumMod val="25000"/>
                </a:schemeClr>
              </a:solidFill>
            </a:rPr>
            <a:t>2006</a:t>
          </a:r>
        </a:p>
        <a:p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Resolution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of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a 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Energy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Concept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 </a:t>
          </a:r>
        </a:p>
        <a:p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for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the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District</a:t>
          </a:r>
          <a:endParaRPr lang="de-DE" sz="1000" b="1" dirty="0">
            <a:solidFill>
              <a:schemeClr val="accent1">
                <a:lumMod val="25000"/>
              </a:schemeClr>
            </a:solidFill>
          </a:endParaRPr>
        </a:p>
      </dgm:t>
    </dgm:pt>
    <dgm:pt modelId="{6A03D822-90E9-447D-898E-101003CED007}" type="parTrans" cxnId="{E18D2423-99FD-42FE-8D2B-072D0AD957A4}">
      <dgm:prSet/>
      <dgm:spPr/>
      <dgm:t>
        <a:bodyPr/>
        <a:lstStyle/>
        <a:p>
          <a:endParaRPr lang="de-DE"/>
        </a:p>
      </dgm:t>
    </dgm:pt>
    <dgm:pt modelId="{3C339DA3-E5C1-427B-B130-A06887FE5EE4}" type="sibTrans" cxnId="{E18D2423-99FD-42FE-8D2B-072D0AD957A4}">
      <dgm:prSet/>
      <dgm:spPr/>
      <dgm:t>
        <a:bodyPr/>
        <a:lstStyle/>
        <a:p>
          <a:endParaRPr lang="de-DE"/>
        </a:p>
      </dgm:t>
    </dgm:pt>
    <dgm:pt modelId="{BF1FC4C9-86E6-4244-BB2C-C28E21465980}">
      <dgm:prSet custT="1"/>
      <dgm:spPr/>
      <dgm:t>
        <a:bodyPr/>
        <a:lstStyle/>
        <a:p>
          <a:r>
            <a:rPr lang="de-DE" sz="1000" b="1" u="sng" dirty="0" smtClean="0">
              <a:solidFill>
                <a:schemeClr val="accent1">
                  <a:lumMod val="25000"/>
                </a:schemeClr>
              </a:solidFill>
            </a:rPr>
            <a:t>2009</a:t>
          </a:r>
        </a:p>
        <a:p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Energy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Concept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I</a:t>
          </a:r>
          <a:endParaRPr lang="de-DE" sz="1000" b="1" dirty="0">
            <a:solidFill>
              <a:schemeClr val="accent1">
                <a:lumMod val="25000"/>
              </a:schemeClr>
            </a:solidFill>
          </a:endParaRPr>
        </a:p>
      </dgm:t>
    </dgm:pt>
    <dgm:pt modelId="{0581CA04-E658-4AB1-9BA4-9561BACFFA16}" type="parTrans" cxnId="{22636C7D-80BD-4BB6-A5ED-6E32E73B05AB}">
      <dgm:prSet/>
      <dgm:spPr/>
      <dgm:t>
        <a:bodyPr/>
        <a:lstStyle/>
        <a:p>
          <a:endParaRPr lang="de-DE"/>
        </a:p>
      </dgm:t>
    </dgm:pt>
    <dgm:pt modelId="{230615F1-373D-4332-AD4D-39E49AC72E20}" type="sibTrans" cxnId="{22636C7D-80BD-4BB6-A5ED-6E32E73B05AB}">
      <dgm:prSet/>
      <dgm:spPr/>
      <dgm:t>
        <a:bodyPr/>
        <a:lstStyle/>
        <a:p>
          <a:endParaRPr lang="de-DE"/>
        </a:p>
      </dgm:t>
    </dgm:pt>
    <dgm:pt modelId="{F06A55F8-A4D6-4F40-B57D-87030B1211FC}">
      <dgm:prSet custT="1"/>
      <dgm:spPr/>
      <dgm:t>
        <a:bodyPr/>
        <a:lstStyle/>
        <a:p>
          <a:r>
            <a:rPr lang="de-DE" sz="1000" b="1" u="sng" dirty="0" smtClean="0">
              <a:solidFill>
                <a:schemeClr val="accent1">
                  <a:lumMod val="25000"/>
                </a:schemeClr>
              </a:solidFill>
            </a:rPr>
            <a:t>2010</a:t>
          </a:r>
        </a:p>
        <a:p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Commission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of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IfaS</a:t>
          </a:r>
        </a:p>
        <a:p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(College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of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technology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) </a:t>
          </a:r>
        </a:p>
        <a:p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Climate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Protection</a:t>
          </a:r>
          <a:r>
            <a:rPr lang="de-DE" sz="1000" b="1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dirty="0" err="1" smtClean="0">
              <a:solidFill>
                <a:schemeClr val="accent1">
                  <a:lumMod val="25000"/>
                </a:schemeClr>
              </a:solidFill>
            </a:rPr>
            <a:t>Concept</a:t>
          </a:r>
          <a:endParaRPr lang="de-DE" sz="1000" b="1" dirty="0">
            <a:solidFill>
              <a:schemeClr val="accent1">
                <a:lumMod val="25000"/>
              </a:schemeClr>
            </a:solidFill>
          </a:endParaRPr>
        </a:p>
      </dgm:t>
    </dgm:pt>
    <dgm:pt modelId="{9DA5DB32-2AB4-414C-B36F-34426200DBDE}" type="parTrans" cxnId="{38724B0E-5411-4EF4-9189-1CD1B55B5FBA}">
      <dgm:prSet/>
      <dgm:spPr/>
      <dgm:t>
        <a:bodyPr/>
        <a:lstStyle/>
        <a:p>
          <a:endParaRPr lang="de-DE"/>
        </a:p>
      </dgm:t>
    </dgm:pt>
    <dgm:pt modelId="{F7FA8372-0CDC-49B8-A600-F0AC40958FD2}" type="sibTrans" cxnId="{38724B0E-5411-4EF4-9189-1CD1B55B5FBA}">
      <dgm:prSet/>
      <dgm:spPr/>
      <dgm:t>
        <a:bodyPr/>
        <a:lstStyle/>
        <a:p>
          <a:endParaRPr lang="de-DE"/>
        </a:p>
      </dgm:t>
    </dgm:pt>
    <dgm:pt modelId="{5905057B-5E0A-4254-A42D-EB325B1FA6B0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de-DE" sz="1050" b="1" u="sng" dirty="0" smtClean="0">
              <a:solidFill>
                <a:schemeClr val="accent1">
                  <a:lumMod val="25000"/>
                </a:schemeClr>
              </a:solidFill>
            </a:rPr>
            <a:t>1999</a:t>
          </a:r>
        </a:p>
        <a:p>
          <a:pPr>
            <a:spcAft>
              <a:spcPts val="0"/>
            </a:spcAft>
          </a:pPr>
          <a:r>
            <a:rPr lang="de-DE" sz="1000" b="1" dirty="0" err="1" smtClean="0">
              <a:solidFill>
                <a:schemeClr val="tx1"/>
              </a:solidFill>
            </a:rPr>
            <a:t>Energy</a:t>
          </a:r>
          <a:r>
            <a:rPr lang="de-DE" sz="1000" b="1" dirty="0" smtClean="0">
              <a:solidFill>
                <a:schemeClr val="tx1"/>
              </a:solidFill>
            </a:rPr>
            <a:t> </a:t>
          </a:r>
          <a:r>
            <a:rPr lang="de-DE" sz="1000" b="1" dirty="0" err="1" smtClean="0">
              <a:solidFill>
                <a:schemeClr val="tx1"/>
              </a:solidFill>
            </a:rPr>
            <a:t>controlling</a:t>
          </a:r>
          <a:endParaRPr lang="de-DE" sz="1000" b="1" dirty="0" smtClean="0">
            <a:solidFill>
              <a:schemeClr val="tx1"/>
            </a:solidFill>
          </a:endParaRPr>
        </a:p>
        <a:p>
          <a:pPr>
            <a:spcAft>
              <a:spcPts val="0"/>
            </a:spcAft>
          </a:pPr>
          <a:r>
            <a:rPr lang="de-DE" sz="1000" b="1" dirty="0" err="1" smtClean="0">
              <a:solidFill>
                <a:schemeClr val="tx1"/>
              </a:solidFill>
            </a:rPr>
            <a:t>District</a:t>
          </a:r>
          <a:r>
            <a:rPr lang="de-DE" sz="1000" b="1" dirty="0" smtClean="0">
              <a:solidFill>
                <a:schemeClr val="tx1"/>
              </a:solidFill>
            </a:rPr>
            <a:t> </a:t>
          </a:r>
          <a:r>
            <a:rPr lang="de-DE" sz="1000" b="1" dirty="0" err="1" smtClean="0">
              <a:solidFill>
                <a:schemeClr val="tx1"/>
              </a:solidFill>
            </a:rPr>
            <a:t>owned</a:t>
          </a:r>
          <a:r>
            <a:rPr lang="de-DE" sz="1000" b="1" dirty="0" smtClean="0">
              <a:solidFill>
                <a:schemeClr val="tx1"/>
              </a:solidFill>
            </a:rPr>
            <a:t> </a:t>
          </a:r>
          <a:r>
            <a:rPr lang="de-DE" sz="1000" b="1" dirty="0" err="1" smtClean="0">
              <a:solidFill>
                <a:schemeClr val="tx1"/>
              </a:solidFill>
            </a:rPr>
            <a:t>properties</a:t>
          </a:r>
          <a:endParaRPr lang="de-DE" sz="1000" b="1" dirty="0">
            <a:solidFill>
              <a:schemeClr val="tx1"/>
            </a:solidFill>
          </a:endParaRPr>
        </a:p>
      </dgm:t>
    </dgm:pt>
    <dgm:pt modelId="{1A827462-F052-4DB1-8934-89D1E61AE72D}" type="parTrans" cxnId="{9E47E394-3E1F-49E4-9009-02009E5BAD9F}">
      <dgm:prSet/>
      <dgm:spPr/>
      <dgm:t>
        <a:bodyPr/>
        <a:lstStyle/>
        <a:p>
          <a:endParaRPr lang="de-DE"/>
        </a:p>
      </dgm:t>
    </dgm:pt>
    <dgm:pt modelId="{7917ED2C-7FCA-4DC8-B914-3A86F76F434F}" type="sibTrans" cxnId="{9E47E394-3E1F-49E4-9009-02009E5BAD9F}">
      <dgm:prSet/>
      <dgm:spPr/>
      <dgm:t>
        <a:bodyPr/>
        <a:lstStyle/>
        <a:p>
          <a:endParaRPr lang="de-DE"/>
        </a:p>
      </dgm:t>
    </dgm:pt>
    <dgm:pt modelId="{6746C560-EC5F-45BF-A7DF-6B058D0F0D34}">
      <dgm:prSet custT="1"/>
      <dgm:spPr/>
      <dgm:t>
        <a:bodyPr/>
        <a:lstStyle/>
        <a:p>
          <a:endParaRPr lang="de-DE" dirty="0"/>
        </a:p>
      </dgm:t>
    </dgm:pt>
    <dgm:pt modelId="{2F9B1293-F253-4F70-AEEB-DF89B8F4E1AA}" type="parTrans" cxnId="{9108E99D-3D90-4E11-9685-860E8AF5F794}">
      <dgm:prSet/>
      <dgm:spPr/>
      <dgm:t>
        <a:bodyPr/>
        <a:lstStyle/>
        <a:p>
          <a:endParaRPr lang="de-DE"/>
        </a:p>
      </dgm:t>
    </dgm:pt>
    <dgm:pt modelId="{925EC941-F613-4819-83C0-4B6B4878AC46}" type="sibTrans" cxnId="{9108E99D-3D90-4E11-9685-860E8AF5F794}">
      <dgm:prSet/>
      <dgm:spPr/>
      <dgm:t>
        <a:bodyPr/>
        <a:lstStyle/>
        <a:p>
          <a:endParaRPr lang="de-DE"/>
        </a:p>
      </dgm:t>
    </dgm:pt>
    <dgm:pt modelId="{743DACF8-BB90-4542-A83E-D55F60674DD1}" type="pres">
      <dgm:prSet presAssocID="{E346634B-1194-42AA-A921-895B9864AD9E}" presName="arrowDiagram" presStyleCnt="0">
        <dgm:presLayoutVars>
          <dgm:chMax val="5"/>
          <dgm:dir/>
          <dgm:resizeHandles val="exact"/>
        </dgm:presLayoutVars>
      </dgm:prSet>
      <dgm:spPr/>
    </dgm:pt>
    <dgm:pt modelId="{87865F7B-2EE6-49E6-BB50-3345CEBE2525}" type="pres">
      <dgm:prSet presAssocID="{E346634B-1194-42AA-A921-895B9864AD9E}" presName="arrow" presStyleLbl="bgShp" presStyleIdx="0" presStyleCnt="1" custScaleX="141469" custLinFactNeighborX="11842" custLinFactNeighborY="-16546"/>
      <dgm:spPr>
        <a:solidFill>
          <a:srgbClr val="92D050"/>
        </a:solidFill>
      </dgm:spPr>
    </dgm:pt>
    <dgm:pt modelId="{0DBCC6BA-AC25-4020-B684-7AA95CA2FBA6}" type="pres">
      <dgm:prSet presAssocID="{E346634B-1194-42AA-A921-895B9864AD9E}" presName="arrowDiagram5" presStyleCnt="0"/>
      <dgm:spPr/>
    </dgm:pt>
    <dgm:pt modelId="{F39A6C4A-B98F-449D-B40F-32B0C3C3C381}" type="pres">
      <dgm:prSet presAssocID="{5905057B-5E0A-4254-A42D-EB325B1FA6B0}" presName="bullet5a" presStyleLbl="node1" presStyleIdx="0" presStyleCnt="5" custLinFactX="-475927" custLinFactY="100000" custLinFactNeighborX="-500000" custLinFactNeighborY="108124"/>
      <dgm:spPr>
        <a:solidFill>
          <a:srgbClr val="92D050"/>
        </a:solidFill>
      </dgm:spPr>
    </dgm:pt>
    <dgm:pt modelId="{1FB08B31-AAB6-4F66-AAEB-C42FDB143817}" type="pres">
      <dgm:prSet presAssocID="{5905057B-5E0A-4254-A42D-EB325B1FA6B0}" presName="textBox5a" presStyleLbl="revTx" presStyleIdx="0" presStyleCnt="5" custScaleX="279499" custScaleY="44582" custLinFactX="-1260" custLinFactNeighborX="-100000" custLinFactNeighborY="1895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3E7E6B7-1FC3-4132-83B4-79C4B22AD907}" type="pres">
      <dgm:prSet presAssocID="{400878AE-E894-4EA4-BA40-2F6A91903E0C}" presName="bullet5b" presStyleLbl="node1" presStyleIdx="1" presStyleCnt="5" custLinFactX="-300000" custLinFactY="100000" custLinFactNeighborX="-392430" custLinFactNeighborY="131323"/>
      <dgm:spPr>
        <a:solidFill>
          <a:srgbClr val="92D050"/>
        </a:solidFill>
      </dgm:spPr>
    </dgm:pt>
    <dgm:pt modelId="{521ED87D-51BD-4A28-BBF4-3D28FB0CAE0B}" type="pres">
      <dgm:prSet presAssocID="{400878AE-E894-4EA4-BA40-2F6A91903E0C}" presName="textBox5b" presStyleLbl="revTx" presStyleIdx="1" presStyleCnt="5" custScaleX="166572" custScaleY="47395" custLinFactX="-32530" custLinFactNeighborX="-100000" custLinFactNeighborY="188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AE08668-A65B-4C79-8BDD-6844F17CF670}" type="pres">
      <dgm:prSet presAssocID="{EF65CAA0-5DC6-4995-BC32-7E5E32DC7F14}" presName="bullet5c" presStyleLbl="node1" presStyleIdx="2" presStyleCnt="5" custLinFactX="-300000" custLinFactY="100000" custLinFactNeighborX="-301546" custLinFactNeighborY="117491"/>
      <dgm:spPr>
        <a:solidFill>
          <a:srgbClr val="92D050"/>
        </a:solidFill>
      </dgm:spPr>
    </dgm:pt>
    <dgm:pt modelId="{5EA3AD18-317F-4740-AF66-E867D19B698E}" type="pres">
      <dgm:prSet presAssocID="{EF65CAA0-5DC6-4995-BC32-7E5E32DC7F14}" presName="textBox5c" presStyleLbl="revTx" presStyleIdx="2" presStyleCnt="5" custScaleX="122368" custScaleY="55289" custLinFactX="-46769" custLinFactNeighborX="-100000" custLinFactNeighborY="141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8172B89-3D8F-451D-8326-31A1C08D5096}" type="pres">
      <dgm:prSet presAssocID="{BF1FC4C9-86E6-4244-BB2C-C28E21465980}" presName="bullet5d" presStyleLbl="node1" presStyleIdx="3" presStyleCnt="5" custLinFactX="-274177" custLinFactY="88998" custLinFactNeighborX="-300000" custLinFactNeighborY="100000"/>
      <dgm:spPr>
        <a:solidFill>
          <a:srgbClr val="92D050"/>
        </a:solidFill>
      </dgm:spPr>
    </dgm:pt>
    <dgm:pt modelId="{7BDD9141-34D0-4821-A853-1B5C180B0A9C}" type="pres">
      <dgm:prSet presAssocID="{BF1FC4C9-86E6-4244-BB2C-C28E21465980}" presName="textBox5d" presStyleLbl="revTx" presStyleIdx="3" presStyleCnt="5" custScaleX="126207" custScaleY="38612" custLinFactX="-84669" custLinFactNeighborX="-100000" custLinFactNeighborY="78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ADC163-AAF8-44F5-A3CB-4571155916F5}" type="pres">
      <dgm:prSet presAssocID="{F06A55F8-A4D6-4F40-B57D-87030B1211FC}" presName="bullet5e" presStyleLbl="node1" presStyleIdx="4" presStyleCnt="5" custLinFactX="-225436" custLinFactY="41251" custLinFactNeighborX="-300000" custLinFactNeighborY="100000"/>
      <dgm:spPr>
        <a:solidFill>
          <a:srgbClr val="92D050"/>
        </a:solidFill>
      </dgm:spPr>
      <dgm:t>
        <a:bodyPr/>
        <a:lstStyle/>
        <a:p>
          <a:endParaRPr lang="de-DE"/>
        </a:p>
      </dgm:t>
    </dgm:pt>
    <dgm:pt modelId="{361DDEF6-D5E7-4024-AA67-027944C56785}" type="pres">
      <dgm:prSet presAssocID="{F06A55F8-A4D6-4F40-B57D-87030B1211FC}" presName="textBox5e" presStyleLbl="revTx" presStyleIdx="4" presStyleCnt="5" custScaleX="141462" custScaleY="40712" custLinFactX="-91788" custLinFactNeighborX="-100000" custLinFactNeighborY="1197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B530B00-5A0E-4CD2-8814-59B6B6F734B4}" type="presOf" srcId="{E346634B-1194-42AA-A921-895B9864AD9E}" destId="{743DACF8-BB90-4542-A83E-D55F60674DD1}" srcOrd="0" destOrd="0" presId="urn:microsoft.com/office/officeart/2005/8/layout/arrow2"/>
    <dgm:cxn modelId="{AD82FF87-46CD-4794-A59A-0C9BF579A9A9}" type="presOf" srcId="{EF65CAA0-5DC6-4995-BC32-7E5E32DC7F14}" destId="{5EA3AD18-317F-4740-AF66-E867D19B698E}" srcOrd="0" destOrd="0" presId="urn:microsoft.com/office/officeart/2005/8/layout/arrow2"/>
    <dgm:cxn modelId="{17A139F6-44CF-4E70-B41C-A8D0500C585E}" type="presOf" srcId="{5905057B-5E0A-4254-A42D-EB325B1FA6B0}" destId="{1FB08B31-AAB6-4F66-AAEB-C42FDB143817}" srcOrd="0" destOrd="0" presId="urn:microsoft.com/office/officeart/2005/8/layout/arrow2"/>
    <dgm:cxn modelId="{22636C7D-80BD-4BB6-A5ED-6E32E73B05AB}" srcId="{E346634B-1194-42AA-A921-895B9864AD9E}" destId="{BF1FC4C9-86E6-4244-BB2C-C28E21465980}" srcOrd="3" destOrd="0" parTransId="{0581CA04-E658-4AB1-9BA4-9561BACFFA16}" sibTransId="{230615F1-373D-4332-AD4D-39E49AC72E20}"/>
    <dgm:cxn modelId="{6299B5F7-DFF2-4974-A635-1B0FCA5EC613}" type="presOf" srcId="{F06A55F8-A4D6-4F40-B57D-87030B1211FC}" destId="{361DDEF6-D5E7-4024-AA67-027944C56785}" srcOrd="0" destOrd="0" presId="urn:microsoft.com/office/officeart/2005/8/layout/arrow2"/>
    <dgm:cxn modelId="{91DCAD38-18EC-466A-B84D-215BD2119EB6}" type="presOf" srcId="{BF1FC4C9-86E6-4244-BB2C-C28E21465980}" destId="{7BDD9141-34D0-4821-A853-1B5C180B0A9C}" srcOrd="0" destOrd="0" presId="urn:microsoft.com/office/officeart/2005/8/layout/arrow2"/>
    <dgm:cxn modelId="{9E47E394-3E1F-49E4-9009-02009E5BAD9F}" srcId="{E346634B-1194-42AA-A921-895B9864AD9E}" destId="{5905057B-5E0A-4254-A42D-EB325B1FA6B0}" srcOrd="0" destOrd="0" parTransId="{1A827462-F052-4DB1-8934-89D1E61AE72D}" sibTransId="{7917ED2C-7FCA-4DC8-B914-3A86F76F434F}"/>
    <dgm:cxn modelId="{09E84756-5617-4A75-B2AB-0DABD2903AAD}" srcId="{E346634B-1194-42AA-A921-895B9864AD9E}" destId="{400878AE-E894-4EA4-BA40-2F6A91903E0C}" srcOrd="1" destOrd="0" parTransId="{27B1F4DA-545A-4866-BC75-F13442E1BC31}" sibTransId="{86A4E347-B9B1-4C14-9E6B-E80656B2A4FD}"/>
    <dgm:cxn modelId="{2925ADA6-7399-401E-BCF9-FD4DA89875EF}" type="presOf" srcId="{400878AE-E894-4EA4-BA40-2F6A91903E0C}" destId="{521ED87D-51BD-4A28-BBF4-3D28FB0CAE0B}" srcOrd="0" destOrd="0" presId="urn:microsoft.com/office/officeart/2005/8/layout/arrow2"/>
    <dgm:cxn modelId="{E18D2423-99FD-42FE-8D2B-072D0AD957A4}" srcId="{E346634B-1194-42AA-A921-895B9864AD9E}" destId="{EF65CAA0-5DC6-4995-BC32-7E5E32DC7F14}" srcOrd="2" destOrd="0" parTransId="{6A03D822-90E9-447D-898E-101003CED007}" sibTransId="{3C339DA3-E5C1-427B-B130-A06887FE5EE4}"/>
    <dgm:cxn modelId="{9108E99D-3D90-4E11-9685-860E8AF5F794}" srcId="{E346634B-1194-42AA-A921-895B9864AD9E}" destId="{6746C560-EC5F-45BF-A7DF-6B058D0F0D34}" srcOrd="5" destOrd="0" parTransId="{2F9B1293-F253-4F70-AEEB-DF89B8F4E1AA}" sibTransId="{925EC941-F613-4819-83C0-4B6B4878AC46}"/>
    <dgm:cxn modelId="{38724B0E-5411-4EF4-9189-1CD1B55B5FBA}" srcId="{E346634B-1194-42AA-A921-895B9864AD9E}" destId="{F06A55F8-A4D6-4F40-B57D-87030B1211FC}" srcOrd="4" destOrd="0" parTransId="{9DA5DB32-2AB4-414C-B36F-34426200DBDE}" sibTransId="{F7FA8372-0CDC-49B8-A600-F0AC40958FD2}"/>
    <dgm:cxn modelId="{41846DCA-3E26-429A-ADF9-DF9661EB2266}" type="presParOf" srcId="{743DACF8-BB90-4542-A83E-D55F60674DD1}" destId="{87865F7B-2EE6-49E6-BB50-3345CEBE2525}" srcOrd="0" destOrd="0" presId="urn:microsoft.com/office/officeart/2005/8/layout/arrow2"/>
    <dgm:cxn modelId="{C2DA14D8-B911-4066-90BD-024AB4183D9D}" type="presParOf" srcId="{743DACF8-BB90-4542-A83E-D55F60674DD1}" destId="{0DBCC6BA-AC25-4020-B684-7AA95CA2FBA6}" srcOrd="1" destOrd="0" presId="urn:microsoft.com/office/officeart/2005/8/layout/arrow2"/>
    <dgm:cxn modelId="{27758B35-D8FA-4AED-9EAE-D9224F865673}" type="presParOf" srcId="{0DBCC6BA-AC25-4020-B684-7AA95CA2FBA6}" destId="{F39A6C4A-B98F-449D-B40F-32B0C3C3C381}" srcOrd="0" destOrd="0" presId="urn:microsoft.com/office/officeart/2005/8/layout/arrow2"/>
    <dgm:cxn modelId="{5BA23A22-2694-4C1D-9A8C-FABBA9D1D863}" type="presParOf" srcId="{0DBCC6BA-AC25-4020-B684-7AA95CA2FBA6}" destId="{1FB08B31-AAB6-4F66-AAEB-C42FDB143817}" srcOrd="1" destOrd="0" presId="urn:microsoft.com/office/officeart/2005/8/layout/arrow2"/>
    <dgm:cxn modelId="{CD346046-A2C8-4D52-B745-DB378A84BCD0}" type="presParOf" srcId="{0DBCC6BA-AC25-4020-B684-7AA95CA2FBA6}" destId="{D3E7E6B7-1FC3-4132-83B4-79C4B22AD907}" srcOrd="2" destOrd="0" presId="urn:microsoft.com/office/officeart/2005/8/layout/arrow2"/>
    <dgm:cxn modelId="{43B121BF-90BD-4A13-A0C0-BAF8AA7E59B3}" type="presParOf" srcId="{0DBCC6BA-AC25-4020-B684-7AA95CA2FBA6}" destId="{521ED87D-51BD-4A28-BBF4-3D28FB0CAE0B}" srcOrd="3" destOrd="0" presId="urn:microsoft.com/office/officeart/2005/8/layout/arrow2"/>
    <dgm:cxn modelId="{EBDAD98C-81BC-4955-8C1A-93E2DA6692A1}" type="presParOf" srcId="{0DBCC6BA-AC25-4020-B684-7AA95CA2FBA6}" destId="{1AE08668-A65B-4C79-8BDD-6844F17CF670}" srcOrd="4" destOrd="0" presId="urn:microsoft.com/office/officeart/2005/8/layout/arrow2"/>
    <dgm:cxn modelId="{E24E8AE3-F317-4A69-A628-ED3DDE067126}" type="presParOf" srcId="{0DBCC6BA-AC25-4020-B684-7AA95CA2FBA6}" destId="{5EA3AD18-317F-4740-AF66-E867D19B698E}" srcOrd="5" destOrd="0" presId="urn:microsoft.com/office/officeart/2005/8/layout/arrow2"/>
    <dgm:cxn modelId="{5494D4E8-02D8-4FEF-99D8-5C816212A5DF}" type="presParOf" srcId="{0DBCC6BA-AC25-4020-B684-7AA95CA2FBA6}" destId="{C8172B89-3D8F-451D-8326-31A1C08D5096}" srcOrd="6" destOrd="0" presId="urn:microsoft.com/office/officeart/2005/8/layout/arrow2"/>
    <dgm:cxn modelId="{0119D313-1FA5-4F4E-9FD4-BC4773F7FDD9}" type="presParOf" srcId="{0DBCC6BA-AC25-4020-B684-7AA95CA2FBA6}" destId="{7BDD9141-34D0-4821-A853-1B5C180B0A9C}" srcOrd="7" destOrd="0" presId="urn:microsoft.com/office/officeart/2005/8/layout/arrow2"/>
    <dgm:cxn modelId="{E86F0DC8-2B18-4AC3-A7CC-B021B5D97B65}" type="presParOf" srcId="{0DBCC6BA-AC25-4020-B684-7AA95CA2FBA6}" destId="{0CADC163-AAF8-44F5-A3CB-4571155916F5}" srcOrd="8" destOrd="0" presId="urn:microsoft.com/office/officeart/2005/8/layout/arrow2"/>
    <dgm:cxn modelId="{768270F2-1A9A-4417-936F-10F02B26A13E}" type="presParOf" srcId="{0DBCC6BA-AC25-4020-B684-7AA95CA2FBA6}" destId="{361DDEF6-D5E7-4024-AA67-027944C5678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865F7B-2EE6-49E6-BB50-3345CEBE2525}">
      <dsp:nvSpPr>
        <dsp:cNvPr id="0" name=""/>
        <dsp:cNvSpPr/>
      </dsp:nvSpPr>
      <dsp:spPr>
        <a:xfrm>
          <a:off x="-304396" y="0"/>
          <a:ext cx="8961721" cy="3959225"/>
        </a:xfrm>
        <a:prstGeom prst="swooshArrow">
          <a:avLst>
            <a:gd name="adj1" fmla="val 25000"/>
            <a:gd name="adj2" fmla="val 25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A6C4A-B98F-449D-B40F-32B0C3C3C381}">
      <dsp:nvSpPr>
        <dsp:cNvPr id="0" name=""/>
        <dsp:cNvSpPr/>
      </dsp:nvSpPr>
      <dsp:spPr>
        <a:xfrm>
          <a:off x="211137" y="3247315"/>
          <a:ext cx="145699" cy="14569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08B31-AAB6-4F66-AAEB-C42FDB143817}">
      <dsp:nvSpPr>
        <dsp:cNvPr id="0" name=""/>
        <dsp:cNvSpPr/>
      </dsp:nvSpPr>
      <dsp:spPr>
        <a:xfrm>
          <a:off x="120808" y="3456595"/>
          <a:ext cx="2319432" cy="420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203" tIns="0" rIns="0" bIns="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u="sng" kern="1200" dirty="0" smtClean="0">
              <a:solidFill>
                <a:schemeClr val="accent1">
                  <a:lumMod val="25000"/>
                </a:schemeClr>
              </a:solidFill>
            </a:rPr>
            <a:t>1999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DE" sz="1000" b="1" kern="1200" dirty="0" err="1" smtClean="0">
              <a:solidFill>
                <a:schemeClr val="tx1"/>
              </a:solidFill>
            </a:rPr>
            <a:t>Energy</a:t>
          </a:r>
          <a:r>
            <a:rPr lang="de-DE" sz="1000" b="1" kern="1200" dirty="0" smtClean="0">
              <a:solidFill>
                <a:schemeClr val="tx1"/>
              </a:solidFill>
            </a:rPr>
            <a:t> </a:t>
          </a:r>
          <a:r>
            <a:rPr lang="de-DE" sz="1000" b="1" kern="1200" dirty="0" err="1" smtClean="0">
              <a:solidFill>
                <a:schemeClr val="tx1"/>
              </a:solidFill>
            </a:rPr>
            <a:t>controlling</a:t>
          </a:r>
          <a:endParaRPr lang="de-DE" sz="1000" b="1" kern="1200" dirty="0" smtClean="0">
            <a:solidFill>
              <a:schemeClr val="tx1"/>
            </a:solidFill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DE" sz="1000" b="1" kern="1200" dirty="0" err="1" smtClean="0">
              <a:solidFill>
                <a:schemeClr val="tx1"/>
              </a:solidFill>
            </a:rPr>
            <a:t>District</a:t>
          </a:r>
          <a:r>
            <a:rPr lang="de-DE" sz="1000" b="1" kern="1200" dirty="0" smtClean="0">
              <a:solidFill>
                <a:schemeClr val="tx1"/>
              </a:solidFill>
            </a:rPr>
            <a:t> </a:t>
          </a:r>
          <a:r>
            <a:rPr lang="de-DE" sz="1000" b="1" kern="1200" dirty="0" err="1" smtClean="0">
              <a:solidFill>
                <a:schemeClr val="tx1"/>
              </a:solidFill>
            </a:rPr>
            <a:t>owned</a:t>
          </a:r>
          <a:r>
            <a:rPr lang="de-DE" sz="1000" b="1" kern="1200" dirty="0" smtClean="0">
              <a:solidFill>
                <a:schemeClr val="tx1"/>
              </a:solidFill>
            </a:rPr>
            <a:t> </a:t>
          </a:r>
          <a:r>
            <a:rPr lang="de-DE" sz="1000" b="1" kern="1200" dirty="0" err="1" smtClean="0">
              <a:solidFill>
                <a:schemeClr val="tx1"/>
              </a:solidFill>
            </a:rPr>
            <a:t>properties</a:t>
          </a:r>
          <a:endParaRPr lang="de-DE" sz="1000" b="1" kern="1200" dirty="0">
            <a:solidFill>
              <a:schemeClr val="tx1"/>
            </a:solidFill>
          </a:endParaRPr>
        </a:p>
      </dsp:txBody>
      <dsp:txXfrm>
        <a:off x="120808" y="3456595"/>
        <a:ext cx="2319432" cy="420094"/>
      </dsp:txXfrm>
    </dsp:sp>
    <dsp:sp modelId="{D3E7E6B7-1FC3-4132-83B4-79C4B22AD907}">
      <dsp:nvSpPr>
        <dsp:cNvPr id="0" name=""/>
        <dsp:cNvSpPr/>
      </dsp:nvSpPr>
      <dsp:spPr>
        <a:xfrm>
          <a:off x="842639" y="2713819"/>
          <a:ext cx="228051" cy="22805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ED87D-51BD-4A28-BBF4-3D28FB0CAE0B}">
      <dsp:nvSpPr>
        <dsp:cNvPr id="0" name=""/>
        <dsp:cNvSpPr/>
      </dsp:nvSpPr>
      <dsp:spPr>
        <a:xfrm>
          <a:off x="792089" y="3050015"/>
          <a:ext cx="1751621" cy="78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0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u="sng" kern="1200" dirty="0" smtClean="0">
              <a:solidFill>
                <a:schemeClr val="accent1">
                  <a:lumMod val="25000"/>
                </a:schemeClr>
              </a:solidFill>
            </a:rPr>
            <a:t>2003</a:t>
          </a:r>
        </a:p>
        <a:p>
          <a:pPr lvl="0" algn="l" defTabSz="4445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de-DE" sz="1000" b="1" kern="1200" dirty="0" smtClean="0">
              <a:solidFill>
                <a:schemeClr val="tx1"/>
              </a:solidFill>
            </a:rPr>
            <a:t> </a:t>
          </a:r>
          <a:r>
            <a:rPr lang="de-DE" sz="1000" b="1" kern="1200" dirty="0" err="1" smtClean="0">
              <a:solidFill>
                <a:schemeClr val="tx1"/>
              </a:solidFill>
            </a:rPr>
            <a:t>Optimization</a:t>
          </a:r>
          <a:endParaRPr lang="de-DE" sz="1000" b="1" kern="1200" dirty="0" smtClean="0">
            <a:solidFill>
              <a:schemeClr val="tx1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DE" sz="1000" b="1" kern="1200" dirty="0" err="1" smtClean="0">
              <a:solidFill>
                <a:schemeClr val="tx1"/>
              </a:solidFill>
            </a:rPr>
            <a:t>Of</a:t>
          </a:r>
          <a:r>
            <a:rPr lang="de-DE" sz="1000" b="1" kern="1200" dirty="0" smtClean="0">
              <a:solidFill>
                <a:schemeClr val="tx1"/>
              </a:solidFill>
            </a:rPr>
            <a:t> </a:t>
          </a:r>
          <a:r>
            <a:rPr lang="de-DE" sz="1000" b="1" kern="1200" dirty="0" err="1" smtClean="0">
              <a:solidFill>
                <a:schemeClr val="tx1"/>
              </a:solidFill>
            </a:rPr>
            <a:t>Building</a:t>
          </a:r>
          <a:r>
            <a:rPr lang="de-DE" sz="1000" b="1" kern="1200" dirty="0" smtClean="0">
              <a:solidFill>
                <a:schemeClr val="tx1"/>
              </a:solidFill>
            </a:rPr>
            <a:t>- </a:t>
          </a:r>
          <a:r>
            <a:rPr lang="de-DE" sz="1000" b="1" kern="1200" dirty="0" err="1" smtClean="0">
              <a:solidFill>
                <a:schemeClr val="tx1"/>
              </a:solidFill>
            </a:rPr>
            <a:t>and</a:t>
          </a:r>
          <a:r>
            <a:rPr lang="de-DE" sz="1000" b="1" kern="1200" dirty="0" smtClean="0">
              <a:solidFill>
                <a:schemeClr val="tx1"/>
              </a:solidFill>
            </a:rPr>
            <a:t>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DE" sz="1000" b="1" kern="1200" dirty="0" err="1" smtClean="0">
              <a:solidFill>
                <a:schemeClr val="tx1"/>
              </a:solidFill>
            </a:rPr>
            <a:t>Redevelopment</a:t>
          </a:r>
          <a:r>
            <a:rPr lang="de-DE" sz="1000" b="1" kern="1200" dirty="0" smtClean="0">
              <a:solidFill>
                <a:schemeClr val="tx1"/>
              </a:solidFill>
            </a:rPr>
            <a:t> </a:t>
          </a:r>
          <a:r>
            <a:rPr lang="de-DE" sz="1000" b="1" kern="1200" dirty="0" err="1" smtClean="0">
              <a:solidFill>
                <a:schemeClr val="tx1"/>
              </a:solidFill>
            </a:rPr>
            <a:t>measures</a:t>
          </a:r>
          <a:endParaRPr lang="de-DE" sz="1000" b="1" kern="1200" dirty="0">
            <a:solidFill>
              <a:schemeClr val="tx1"/>
            </a:solidFill>
          </a:endParaRPr>
        </a:p>
      </dsp:txBody>
      <dsp:txXfrm>
        <a:off x="792089" y="3050015"/>
        <a:ext cx="1751621" cy="786242"/>
      </dsp:txXfrm>
    </dsp:sp>
    <dsp:sp modelId="{1AE08668-A65B-4C79-8BDD-6844F17CF670}">
      <dsp:nvSpPr>
        <dsp:cNvPr id="0" name=""/>
        <dsp:cNvSpPr/>
      </dsp:nvSpPr>
      <dsp:spPr>
        <a:xfrm>
          <a:off x="1606185" y="2243427"/>
          <a:ext cx="304068" cy="304068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3AD18-317F-4740-AF66-E867D19B698E}">
      <dsp:nvSpPr>
        <dsp:cNvPr id="0" name=""/>
        <dsp:cNvSpPr/>
      </dsp:nvSpPr>
      <dsp:spPr>
        <a:xfrm>
          <a:off x="1656184" y="2545951"/>
          <a:ext cx="1496081" cy="1230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20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u="sng" kern="1200" dirty="0" smtClean="0">
              <a:solidFill>
                <a:schemeClr val="accent1">
                  <a:lumMod val="25000"/>
                </a:schemeClr>
              </a:solidFill>
            </a:rPr>
            <a:t>2006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Resolution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of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a 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Energy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Concept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for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the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District</a:t>
          </a:r>
          <a:endParaRPr lang="de-DE" sz="1000" b="1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1656184" y="2545951"/>
        <a:ext cx="1496081" cy="1230226"/>
      </dsp:txXfrm>
    </dsp:sp>
    <dsp:sp modelId="{C8172B89-3D8F-451D-8326-31A1C08D5096}">
      <dsp:nvSpPr>
        <dsp:cNvPr id="0" name=""/>
        <dsp:cNvSpPr/>
      </dsp:nvSpPr>
      <dsp:spPr>
        <a:xfrm>
          <a:off x="2358452" y="1852466"/>
          <a:ext cx="392755" cy="392755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D9141-34D0-4821-A853-1B5C180B0A9C}">
      <dsp:nvSpPr>
        <dsp:cNvPr id="0" name=""/>
        <dsp:cNvSpPr/>
      </dsp:nvSpPr>
      <dsp:spPr>
        <a:xfrm>
          <a:off x="2304257" y="2329921"/>
          <a:ext cx="1598982" cy="1024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113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u="sng" kern="1200" dirty="0" smtClean="0">
              <a:solidFill>
                <a:schemeClr val="accent1">
                  <a:lumMod val="25000"/>
                </a:schemeClr>
              </a:solidFill>
            </a:rPr>
            <a:t>2009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Energy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Concept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I</a:t>
          </a:r>
          <a:endParaRPr lang="de-DE" sz="1000" b="1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2304257" y="2329921"/>
        <a:ext cx="1598982" cy="1024253"/>
      </dsp:txXfrm>
    </dsp:sp>
    <dsp:sp modelId="{0CADC163-AAF8-44F5-A3CB-4571155916F5}">
      <dsp:nvSpPr>
        <dsp:cNvPr id="0" name=""/>
        <dsp:cNvSpPr/>
      </dsp:nvSpPr>
      <dsp:spPr>
        <a:xfrm>
          <a:off x="3197145" y="1501897"/>
          <a:ext cx="500446" cy="500446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DDEF6-D5E7-4024-AA67-027944C56785}">
      <dsp:nvSpPr>
        <dsp:cNvPr id="0" name=""/>
        <dsp:cNvSpPr/>
      </dsp:nvSpPr>
      <dsp:spPr>
        <a:xfrm>
          <a:off x="3384378" y="2257921"/>
          <a:ext cx="1792255" cy="1186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176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u="sng" kern="1200" dirty="0" smtClean="0">
              <a:solidFill>
                <a:schemeClr val="accent1">
                  <a:lumMod val="25000"/>
                </a:schemeClr>
              </a:solidFill>
            </a:rPr>
            <a:t>2010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Commission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of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IfaS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(College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of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technology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)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Climate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Protection</a:t>
          </a:r>
          <a:r>
            <a:rPr lang="de-DE" sz="1000" b="1" kern="1200" dirty="0" smtClean="0">
              <a:solidFill>
                <a:schemeClr val="accent1">
                  <a:lumMod val="25000"/>
                </a:schemeClr>
              </a:solidFill>
            </a:rPr>
            <a:t> </a:t>
          </a:r>
          <a:r>
            <a:rPr lang="de-DE" sz="1000" b="1" kern="1200" dirty="0" err="1" smtClean="0">
              <a:solidFill>
                <a:schemeClr val="accent1">
                  <a:lumMod val="25000"/>
                </a:schemeClr>
              </a:solidFill>
            </a:rPr>
            <a:t>Concept</a:t>
          </a:r>
          <a:endParaRPr lang="de-DE" sz="1000" b="1" kern="1200" dirty="0">
            <a:solidFill>
              <a:schemeClr val="accent1">
                <a:lumMod val="25000"/>
              </a:schemeClr>
            </a:solidFill>
          </a:endParaRPr>
        </a:p>
      </dsp:txBody>
      <dsp:txXfrm>
        <a:off x="3384378" y="2257921"/>
        <a:ext cx="1792255" cy="1186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t" anchorCtr="0" compatLnSpc="1">
            <a:prstTxWarp prst="textNoShape">
              <a:avLst/>
            </a:prstTxWarp>
          </a:bodyPr>
          <a:lstStyle>
            <a:lvl1pPr algn="l" defTabSz="911634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4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t" anchorCtr="0" compatLnSpc="1">
            <a:prstTxWarp prst="textNoShape">
              <a:avLst/>
            </a:prstTxWarp>
          </a:bodyPr>
          <a:lstStyle>
            <a:lvl1pPr algn="r" defTabSz="911634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b" anchorCtr="0" compatLnSpc="1">
            <a:prstTxWarp prst="textNoShape">
              <a:avLst/>
            </a:prstTxWarp>
          </a:bodyPr>
          <a:lstStyle>
            <a:lvl1pPr algn="l" defTabSz="911634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4" y="9428164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b" anchorCtr="0" compatLnSpc="1">
            <a:prstTxWarp prst="textNoShape">
              <a:avLst/>
            </a:prstTxWarp>
          </a:bodyPr>
          <a:lstStyle>
            <a:lvl1pPr algn="r" defTabSz="911634">
              <a:defRPr sz="1200">
                <a:cs typeface="+mn-cs"/>
              </a:defRPr>
            </a:lvl1pPr>
          </a:lstStyle>
          <a:p>
            <a:pPr>
              <a:defRPr/>
            </a:pPr>
            <a:fld id="{C2EA28A8-004C-477B-ADE4-BA29427B1C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t" anchorCtr="0" compatLnSpc="1">
            <a:prstTxWarp prst="textNoShape">
              <a:avLst/>
            </a:prstTxWarp>
          </a:bodyPr>
          <a:lstStyle>
            <a:lvl1pPr algn="l" defTabSz="911634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4" y="0"/>
            <a:ext cx="28908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t" anchorCtr="0" compatLnSpc="1">
            <a:prstTxWarp prst="textNoShape">
              <a:avLst/>
            </a:prstTxWarp>
          </a:bodyPr>
          <a:lstStyle>
            <a:lvl1pPr algn="r" defTabSz="911634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8339" y="4714875"/>
            <a:ext cx="5332412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6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b" anchorCtr="0" compatLnSpc="1">
            <a:prstTxWarp prst="textNoShape">
              <a:avLst/>
            </a:prstTxWarp>
          </a:bodyPr>
          <a:lstStyle>
            <a:lvl1pPr algn="l" defTabSz="911634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6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4" y="9428164"/>
            <a:ext cx="28908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65" tIns="45631" rIns="91265" bIns="45631" numCol="1" anchor="b" anchorCtr="0" compatLnSpc="1">
            <a:prstTxWarp prst="textNoShape">
              <a:avLst/>
            </a:prstTxWarp>
          </a:bodyPr>
          <a:lstStyle>
            <a:lvl1pPr algn="r" defTabSz="911634">
              <a:defRPr sz="1200">
                <a:cs typeface="+mn-cs"/>
              </a:defRPr>
            </a:lvl1pPr>
          </a:lstStyle>
          <a:p>
            <a:pPr>
              <a:defRPr/>
            </a:pPr>
            <a:fld id="{061F1F88-067F-49D1-A4F4-A0C7D00C9D5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7926"/>
            <a:fld id="{2F36688E-D6F2-4D6B-9F7D-B45FF79A6576}" type="slidenum">
              <a:rPr lang="en-US" smtClean="0"/>
              <a:pPr defTabSz="907926"/>
              <a:t>15</a:t>
            </a:fld>
            <a:endParaRPr lang="en-US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8050">
              <a:defRPr/>
            </a:pPr>
            <a:fld id="{73D24E27-755B-4DD4-B7E7-FC4020800498}" type="slidenum">
              <a:rPr lang="en-US" smtClean="0"/>
              <a:pPr defTabSz="908050">
                <a:defRPr/>
              </a:pPr>
              <a:t>16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8050"/>
            <a:fld id="{8B15BBCE-00B7-4D19-AB64-62EC2C963044}" type="slidenum">
              <a:rPr lang="en-US" smtClean="0"/>
              <a:pPr defTabSz="908050"/>
              <a:t>22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7926"/>
            <a:fld id="{8B15BBCE-00B7-4D19-AB64-62EC2C963044}" type="slidenum">
              <a:rPr lang="en-US" smtClean="0"/>
              <a:pPr defTabSz="907926"/>
              <a:t>23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 results of the Climate Protection Concept:</a:t>
            </a:r>
          </a:p>
          <a:p>
            <a:endParaRPr lang="en-GB" dirty="0" smtClean="0"/>
          </a:p>
          <a:p>
            <a:r>
              <a:rPr lang="en-GB" dirty="0" smtClean="0"/>
              <a:t>Cash outflows:</a:t>
            </a:r>
          </a:p>
          <a:p>
            <a:r>
              <a:rPr lang="en-GB" dirty="0" smtClean="0"/>
              <a:t>Electricity:   approx. 113 million € / a</a:t>
            </a:r>
          </a:p>
          <a:p>
            <a:r>
              <a:rPr lang="en-GB" dirty="0" smtClean="0"/>
              <a:t>Heat:          approx.   93 million € / a</a:t>
            </a:r>
          </a:p>
          <a:p>
            <a:r>
              <a:rPr lang="en-GB" dirty="0" smtClean="0"/>
              <a:t>Transport:  approx.   87 million € / a</a:t>
            </a:r>
          </a:p>
          <a:p>
            <a:r>
              <a:rPr lang="en-GB" b="1" dirty="0" smtClean="0"/>
              <a:t>Total:         approx. 293 million € / a </a:t>
            </a:r>
          </a:p>
          <a:p>
            <a:endParaRPr lang="en-GB" dirty="0" smtClean="0"/>
          </a:p>
          <a:p>
            <a:r>
              <a:rPr lang="en-GB" dirty="0" smtClean="0"/>
              <a:t>The climate protection concept enacted by the district council </a:t>
            </a:r>
            <a:r>
              <a:rPr lang="en-GB" dirty="0" err="1" smtClean="0"/>
              <a:t>embrases</a:t>
            </a:r>
            <a:r>
              <a:rPr lang="en-GB" dirty="0" smtClean="0"/>
              <a:t> measures based on the calculated local potentials. Through these measures, it is possible to localize approximately 250 million € annual energy procurement costs to be used the district till the year 2050.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 the school was built in the mid 80s, nobody expected that the large roof area would optimally suit to produce energy 25 years later.</a:t>
            </a:r>
          </a:p>
          <a:p>
            <a:endParaRPr lang="en-GB" dirty="0" smtClean="0"/>
          </a:p>
          <a:p>
            <a:r>
              <a:rPr lang="en-GB" dirty="0" smtClean="0"/>
              <a:t>While extending the building from the year 2007 a photovoltaic plant with the capacity of 35 </a:t>
            </a:r>
            <a:r>
              <a:rPr lang="en-GB" dirty="0" err="1" smtClean="0"/>
              <a:t>kWp</a:t>
            </a:r>
            <a:r>
              <a:rPr lang="en-GB" dirty="0" smtClean="0"/>
              <a:t>  was installed already during the construction period. Another photovoltaic plant with the capacity of 58 </a:t>
            </a:r>
            <a:r>
              <a:rPr lang="en-GB" dirty="0" err="1" smtClean="0"/>
              <a:t>kWp</a:t>
            </a:r>
            <a:r>
              <a:rPr lang="en-GB" dirty="0" smtClean="0"/>
              <a:t> was installed on the roof in May 2010 by the solar cooperative “</a:t>
            </a:r>
            <a:r>
              <a:rPr lang="en-GB" dirty="0" err="1" smtClean="0"/>
              <a:t>Hunsrücksonne</a:t>
            </a:r>
            <a:r>
              <a:rPr lang="en-GB" dirty="0" smtClean="0"/>
              <a:t> </a:t>
            </a:r>
            <a:r>
              <a:rPr lang="en-GB" dirty="0" err="1" smtClean="0"/>
              <a:t>eG</a:t>
            </a:r>
            <a:r>
              <a:rPr lang="en-GB" dirty="0" smtClean="0"/>
              <a:t>” from </a:t>
            </a:r>
            <a:r>
              <a:rPr lang="en-GB" dirty="0" err="1" smtClean="0"/>
              <a:t>Kastellaun</a:t>
            </a:r>
            <a:r>
              <a:rPr lang="en-GB" dirty="0" smtClean="0"/>
              <a:t>. Both plants produce altogether 86.500 kWh electricity per year. The school yearly consumes about 64.400 kWh electricity, there is a calculated surplus of 33% of electricity consumption. This shows the huge solar potential which is available on German roofs.  </a:t>
            </a:r>
          </a:p>
          <a:p>
            <a:r>
              <a:rPr lang="en-GB" dirty="0" smtClean="0"/>
              <a:t>The special school for mental development has a therapy swimming pool. Energy controlling in 2008 has by the modification of a swimming pool pump, succeeded to reduce the annual electricity consumption by 10.000 kWh. Even only because of this the electricity balance is positive.     </a:t>
            </a:r>
          </a:p>
          <a:p>
            <a:r>
              <a:rPr lang="en-GB" dirty="0" smtClean="0"/>
              <a:t>Since 2006 the heat supply is provided by a biomass power plant. This plant is operated with wood chips from the local forest.  .</a:t>
            </a:r>
          </a:p>
          <a:p>
            <a:r>
              <a:rPr lang="en-GB" dirty="0" smtClean="0"/>
              <a:t>Due to the positive CO</a:t>
            </a:r>
            <a:r>
              <a:rPr lang="en-GB" baseline="-25000" dirty="0" smtClean="0"/>
              <a:t>2</a:t>
            </a:r>
            <a:r>
              <a:rPr lang="en-GB" dirty="0" smtClean="0"/>
              <a:t>-balance the “</a:t>
            </a:r>
            <a:r>
              <a:rPr lang="en-GB" dirty="0" err="1" smtClean="0"/>
              <a:t>Theodor-Heuss-school</a:t>
            </a:r>
            <a:r>
              <a:rPr lang="en-GB" dirty="0" smtClean="0"/>
              <a:t>” is the first zero-emissions-school in the </a:t>
            </a:r>
            <a:r>
              <a:rPr lang="en-GB" dirty="0" err="1" smtClean="0"/>
              <a:t>Rhein-Hünsrück</a:t>
            </a:r>
            <a:r>
              <a:rPr lang="en-GB" dirty="0" smtClean="0"/>
              <a:t> district.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1F1F88-067F-49D1-A4F4-A0C7D00C9D5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F395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867400" y="0"/>
            <a:ext cx="3276600" cy="1125538"/>
            <a:chOff x="3696" y="0"/>
            <a:chExt cx="2064" cy="709"/>
          </a:xfrm>
        </p:grpSpPr>
        <p:pic>
          <p:nvPicPr>
            <p:cNvPr id="6" name="Picture 9" descr="Standard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96" y="223"/>
              <a:ext cx="1859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696" y="0"/>
              <a:ext cx="2064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>
                <a:cs typeface="+mn-cs"/>
              </a:endParaRPr>
            </a:p>
          </p:txBody>
        </p:sp>
      </p:grpSp>
      <p:sp>
        <p:nvSpPr>
          <p:cNvPr id="8" name="Freeform 12"/>
          <p:cNvSpPr>
            <a:spLocks noChangeArrowheads="1"/>
          </p:cNvSpPr>
          <p:nvPr/>
        </p:nvSpPr>
        <p:spPr bwMode="auto">
          <a:xfrm flipH="1" flipV="1">
            <a:off x="609600" y="2362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F395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altLang="en-US"/>
              <a:t>Titelmasterformat durch Klicken bearbeiten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de-DE" altLang="en-US"/>
              <a:t>Formatvorlage des Untertitelmasters durch Klicken bearbeiten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aramond" pitchFamily="18" charset="0"/>
                <a:cs typeface="+mn-cs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algn="ctr">
              <a:defRPr smtClean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 anchor="b"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70B45FD9-59B3-491C-947F-B3B04B3D027C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1D639-DFEC-4328-B9EB-BD0CB7A954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40A5-BFC3-4C2C-BAF5-F078F74661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6346825" cy="6302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F2226-CDDA-4E9C-AA67-7D0F937B0F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55014-E5ED-424E-B484-18E2AC566E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E0DA3-4F03-4DA6-BB9E-CE90F3BD4E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0A04-4640-46C7-8876-BD8F24610A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44526-D034-46BA-B7F9-0E09302EF1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4011F-A0CD-4613-A7E1-DB5D056A41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B4532-51C5-4BEA-A7AD-9970C49C7C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2E867-A1A8-4AAB-93E8-C0DA861A74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14AD-B011-4249-8C4E-E5B91DB783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63468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096000"/>
            <a:ext cx="783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r>
              <a:rPr lang="de-DE" altLang="en-US"/>
              <a:t>Podiumsdiskussion Windkraft am 19.05.2011 in Wiesbaden</a:t>
            </a:r>
          </a:p>
        </p:txBody>
      </p:sp>
      <p:sp>
        <p:nvSpPr>
          <p:cNvPr id="204807" name="Freeform 7"/>
          <p:cNvSpPr>
            <a:spLocks noChangeArrowheads="1"/>
          </p:cNvSpPr>
          <p:nvPr/>
        </p:nvSpPr>
        <p:spPr bwMode="auto">
          <a:xfrm>
            <a:off x="381000" y="228600"/>
            <a:ext cx="6459538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F395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rgbClr val="F395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grpSp>
        <p:nvGrpSpPr>
          <p:cNvPr id="2055" name="Group 15"/>
          <p:cNvGrpSpPr>
            <a:grpSpLocks/>
          </p:cNvGrpSpPr>
          <p:nvPr/>
        </p:nvGrpSpPr>
        <p:grpSpPr bwMode="auto">
          <a:xfrm>
            <a:off x="6877050" y="0"/>
            <a:ext cx="2266950" cy="836613"/>
            <a:chOff x="4332" y="0"/>
            <a:chExt cx="1428" cy="527"/>
          </a:xfrm>
        </p:grpSpPr>
        <p:pic>
          <p:nvPicPr>
            <p:cNvPr id="2057" name="Picture 12" descr="Standardlogo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350" y="210"/>
              <a:ext cx="120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13" name="Rectangle 13"/>
            <p:cNvSpPr>
              <a:spLocks noChangeArrowheads="1"/>
            </p:cNvSpPr>
            <p:nvPr userDrawn="1"/>
          </p:nvSpPr>
          <p:spPr bwMode="auto">
            <a:xfrm>
              <a:off x="4332" y="0"/>
              <a:ext cx="1428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>
                <a:cs typeface="+mn-cs"/>
              </a:endParaRPr>
            </a:p>
          </p:txBody>
        </p:sp>
      </p:grpSp>
      <p:sp>
        <p:nvSpPr>
          <p:cNvPr id="20481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8776096-D587-44B0-B819-14269327F9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F395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if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67544" y="6209456"/>
            <a:ext cx="8352927" cy="315888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6165304"/>
            <a:ext cx="8568952" cy="406946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de-DE" sz="1100" dirty="0" err="1" smtClean="0">
                <a:solidFill>
                  <a:schemeClr val="bg1"/>
                </a:solidFill>
              </a:rPr>
              <a:t>Renewable</a:t>
            </a:r>
            <a:r>
              <a:rPr lang="de-DE" sz="1100" dirty="0" smtClean="0">
                <a:solidFill>
                  <a:schemeClr val="bg1"/>
                </a:solidFill>
              </a:rPr>
              <a:t> Cities Conference, </a:t>
            </a:r>
            <a:r>
              <a:rPr lang="en-US" sz="1100" dirty="0" smtClean="0">
                <a:solidFill>
                  <a:schemeClr val="bg1"/>
                </a:solidFill>
              </a:rPr>
              <a:t>Head of the District </a:t>
            </a:r>
            <a:r>
              <a:rPr lang="en-US" sz="1100" dirty="0" err="1" smtClean="0">
                <a:solidFill>
                  <a:schemeClr val="bg1"/>
                </a:solidFill>
              </a:rPr>
              <a:t>o.d</a:t>
            </a:r>
            <a:r>
              <a:rPr lang="en-US" sz="1100" dirty="0" smtClean="0">
                <a:solidFill>
                  <a:schemeClr val="bg1"/>
                </a:solidFill>
              </a:rPr>
              <a:t>. – senior adviser - Mr. Bertram Fleck,</a:t>
            </a:r>
            <a:r>
              <a:rPr lang="de-DE" sz="1100" dirty="0" smtClean="0">
                <a:solidFill>
                  <a:schemeClr val="bg1"/>
                </a:solidFill>
              </a:rPr>
              <a:t> May 2015, Vancouver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85813" y="2071688"/>
            <a:ext cx="76231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/>
            </a:r>
            <a:br>
              <a:rPr lang="de-DE" sz="80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</a:br>
            <a:endParaRPr lang="de-DE" sz="2000" b="1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429000"/>
            <a:ext cx="1656184" cy="1347090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Grafik 12" descr="solarkataster.jpg"/>
          <p:cNvPicPr>
            <a:picLocks noChangeAspect="1"/>
          </p:cNvPicPr>
          <p:nvPr/>
        </p:nvPicPr>
        <p:blipFill>
          <a:blip r:embed="rId4" cstate="print"/>
          <a:srcRect t="-3092" r="25336"/>
          <a:stretch>
            <a:fillRect/>
          </a:stretch>
        </p:blipFill>
        <p:spPr bwMode="auto">
          <a:xfrm>
            <a:off x="2699791" y="3429000"/>
            <a:ext cx="1728192" cy="1368152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5" name="Grafik 8" descr="_MG_0483.JPG"/>
          <p:cNvPicPr>
            <a:picLocks noChangeAspect="1"/>
          </p:cNvPicPr>
          <p:nvPr/>
        </p:nvPicPr>
        <p:blipFill>
          <a:blip r:embed="rId5" cstate="print"/>
          <a:srcRect l="3787" r="1546"/>
          <a:stretch>
            <a:fillRect/>
          </a:stretch>
        </p:blipFill>
        <p:spPr bwMode="auto">
          <a:xfrm>
            <a:off x="6444207" y="3429000"/>
            <a:ext cx="1800200" cy="136018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" name="Grafik 18" descr="RHE Gebäude vorne.jpg"/>
          <p:cNvPicPr>
            <a:picLocks noChangeAspect="1"/>
          </p:cNvPicPr>
          <p:nvPr/>
        </p:nvPicPr>
        <p:blipFill>
          <a:blip r:embed="rId6" cstate="print"/>
          <a:srcRect r="4169"/>
          <a:stretch>
            <a:fillRect/>
          </a:stretch>
        </p:blipFill>
        <p:spPr bwMode="auto">
          <a:xfrm>
            <a:off x="900360" y="4869673"/>
            <a:ext cx="1655415" cy="115161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Grafik 16" descr="BBS Boppard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869160"/>
            <a:ext cx="1728192" cy="1152128"/>
          </a:xfrm>
          <a:prstGeom prst="rect">
            <a:avLst/>
          </a:prstGeom>
        </p:spPr>
      </p:pic>
      <p:pic>
        <p:nvPicPr>
          <p:cNvPr id="18" name="Grafik 17" descr="Biomasseheizkraftwerk.JPG"/>
          <p:cNvPicPr>
            <a:picLocks noChangeAspect="1"/>
          </p:cNvPicPr>
          <p:nvPr/>
        </p:nvPicPr>
        <p:blipFill>
          <a:blip r:embed="rId8" cstate="print"/>
          <a:srcRect r="14772" b="13902"/>
          <a:stretch>
            <a:fillRect/>
          </a:stretch>
        </p:blipFill>
        <p:spPr>
          <a:xfrm>
            <a:off x="2699792" y="4869160"/>
            <a:ext cx="1728192" cy="1152128"/>
          </a:xfrm>
          <a:prstGeom prst="rect">
            <a:avLst/>
          </a:prstGeom>
        </p:spPr>
      </p:pic>
      <p:pic>
        <p:nvPicPr>
          <p:cNvPr id="19" name="Grafik 18" descr="WKA mit Holzstapel.jpg"/>
          <p:cNvPicPr>
            <a:picLocks noChangeAspect="1"/>
          </p:cNvPicPr>
          <p:nvPr/>
        </p:nvPicPr>
        <p:blipFill>
          <a:blip r:embed="rId9" cstate="print"/>
          <a:srcRect r="14815"/>
          <a:stretch>
            <a:fillRect/>
          </a:stretch>
        </p:blipFill>
        <p:spPr>
          <a:xfrm>
            <a:off x="4571998" y="3429000"/>
            <a:ext cx="1732229" cy="1368152"/>
          </a:xfrm>
          <a:prstGeom prst="rect">
            <a:avLst/>
          </a:prstGeom>
        </p:spPr>
      </p:pic>
      <p:pic>
        <p:nvPicPr>
          <p:cNvPr id="20" name="Grafik 19" descr="Plusenergiegebäude 2.JPG"/>
          <p:cNvPicPr>
            <a:picLocks noChangeAspect="1"/>
          </p:cNvPicPr>
          <p:nvPr/>
        </p:nvPicPr>
        <p:blipFill>
          <a:blip r:embed="rId10" cstate="print"/>
          <a:srcRect b="14070"/>
          <a:stretch>
            <a:fillRect/>
          </a:stretch>
        </p:blipFill>
        <p:spPr>
          <a:xfrm>
            <a:off x="6444208" y="4869160"/>
            <a:ext cx="1787690" cy="1152128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3752" y="1643831"/>
            <a:ext cx="6570696" cy="1281113"/>
          </a:xfrm>
        </p:spPr>
        <p:txBody>
          <a:bodyPr/>
          <a:lstStyle/>
          <a:p>
            <a:pPr algn="ctr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FF9933"/>
                </a:solidFill>
              </a:rPr>
              <a:t>Rhein-Hunsrück</a:t>
            </a:r>
            <a:r>
              <a:rPr lang="en-US" sz="2800" b="1" dirty="0" smtClean="0">
                <a:solidFill>
                  <a:srgbClr val="FF9933"/>
                </a:solidFill>
              </a:rPr>
              <a:t> District - from energy importer to energy exporter! </a:t>
            </a:r>
            <a:r>
              <a:rPr lang="de-DE" b="1" dirty="0" smtClean="0">
                <a:solidFill>
                  <a:srgbClr val="FF9933"/>
                </a:solidFill>
              </a:rPr>
              <a:t/>
            </a:r>
            <a:br>
              <a:rPr lang="de-DE" b="1" dirty="0" smtClean="0">
                <a:solidFill>
                  <a:srgbClr val="FF9933"/>
                </a:solidFill>
              </a:rPr>
            </a:br>
            <a:r>
              <a:rPr lang="de-DE" b="1" dirty="0" smtClean="0">
                <a:solidFill>
                  <a:srgbClr val="FF9933"/>
                </a:solidFill>
              </a:rPr>
              <a:t/>
            </a:r>
            <a:br>
              <a:rPr lang="de-DE" b="1" dirty="0" smtClean="0">
                <a:solidFill>
                  <a:srgbClr val="FF9933"/>
                </a:solidFill>
              </a:rPr>
            </a:br>
            <a:r>
              <a:rPr lang="de-DE" b="1" dirty="0" smtClean="0">
                <a:solidFill>
                  <a:srgbClr val="FF9933"/>
                </a:solidFill>
              </a:rPr>
              <a:t/>
            </a:r>
            <a:br>
              <a:rPr lang="de-DE" b="1" dirty="0" smtClean="0">
                <a:solidFill>
                  <a:srgbClr val="FF9933"/>
                </a:solidFill>
              </a:rPr>
            </a:br>
            <a:r>
              <a:rPr lang="de-DE" sz="900" b="1" dirty="0" smtClean="0">
                <a:solidFill>
                  <a:srgbClr val="FF9933"/>
                </a:solidFill>
              </a:rPr>
              <a:t/>
            </a:r>
            <a:br>
              <a:rPr lang="de-DE" sz="900" b="1" dirty="0" smtClean="0">
                <a:solidFill>
                  <a:srgbClr val="FF9933"/>
                </a:solidFill>
              </a:rPr>
            </a:br>
            <a:endParaRPr lang="de-DE" sz="2400" b="1" dirty="0" smtClean="0">
              <a:solidFill>
                <a:srgbClr val="0070C0"/>
              </a:solidFill>
            </a:endParaRPr>
          </a:p>
        </p:txBody>
      </p:sp>
      <p:pic>
        <p:nvPicPr>
          <p:cNvPr id="23" name="Grafik 22" descr="Plakette_2011_Selbstentwurf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3335" y="1700808"/>
            <a:ext cx="1312401" cy="1174781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099345" y="2780928"/>
            <a:ext cx="64087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1400" b="1" dirty="0" smtClean="0"/>
              <a:t>The part of the districts and local communities in the energy turnaround</a:t>
            </a:r>
            <a:endParaRPr lang="de-DE" sz="1400" b="1" dirty="0" smtClean="0"/>
          </a:p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oliennummernplatzhalt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8B520B3-0CC8-4F3F-A9DA-EB0A86BCED03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57200" y="285750"/>
            <a:ext cx="6779096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3. 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Example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b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    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Material Flow Management: 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Bio-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heating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network</a:t>
            </a:r>
            <a:endParaRPr lang="de-DE" kern="0" dirty="0" smtClean="0">
              <a:solidFill>
                <a:srgbClr val="FF9933"/>
              </a:solidFill>
              <a:latin typeface="Arial Black" pitchFamily="34" charset="0"/>
              <a:ea typeface="+mj-ea"/>
              <a:cs typeface="+mj-cs"/>
            </a:endParaRPr>
          </a:p>
          <a:p>
            <a:pPr>
              <a:defRPr/>
            </a:pPr>
            <a:endParaRPr lang="de-DE" kern="0" dirty="0">
              <a:solidFill>
                <a:srgbClr val="FF9933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9" name="Picture 6" descr="Umweltpreis 2009 - Graf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628800"/>
            <a:ext cx="4359399" cy="390863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4" cstate="print"/>
          <a:srcRect b="17207"/>
          <a:stretch>
            <a:fillRect/>
          </a:stretch>
        </p:blipFill>
        <p:spPr bwMode="auto">
          <a:xfrm>
            <a:off x="5364088" y="2852936"/>
            <a:ext cx="1446212" cy="1063302"/>
          </a:xfrm>
          <a:prstGeom prst="rect">
            <a:avLst/>
          </a:prstGeom>
          <a:noFill/>
          <a:ln w="38100">
            <a:solidFill>
              <a:srgbClr val="1F7AD5"/>
            </a:solidFill>
            <a:miter lim="800000"/>
            <a:headEnd/>
            <a:tailEnd/>
          </a:ln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725881"/>
            <a:ext cx="1296144" cy="1213623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</p:spPr>
      </p:pic>
      <p:pic>
        <p:nvPicPr>
          <p:cNvPr id="33" name="Grafik 13" descr="20euro strauchnit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2492896"/>
            <a:ext cx="17414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357158" y="1000108"/>
            <a:ext cx="8875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Public building complexes are merged to district heating networks and heated with </a:t>
            </a:r>
            <a:r>
              <a:rPr lang="en-US" sz="1600" b="1" dirty="0" smtClean="0">
                <a:solidFill>
                  <a:srgbClr val="99CC00"/>
                </a:solidFill>
                <a:sym typeface="Wingdings 3" pitchFamily="18" charset="2"/>
              </a:rPr>
              <a:t>tree and shrub cuttings</a:t>
            </a:r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 </a:t>
            </a:r>
            <a:r>
              <a:rPr lang="en-US" sz="1000" b="1" dirty="0" smtClean="0">
                <a:solidFill>
                  <a:srgbClr val="99CC00"/>
                </a:solidFill>
                <a:sym typeface="Wingdings 3" pitchFamily="18" charset="2"/>
              </a:rPr>
              <a:t>(120 collecting points, central treatment place)</a:t>
            </a:r>
            <a:endParaRPr lang="en-US" sz="1600" b="1" dirty="0" smtClean="0">
              <a:solidFill>
                <a:srgbClr val="99CC00"/>
              </a:solidFill>
              <a:sym typeface="Wingdings 3" pitchFamily="18" charset="2"/>
            </a:endParaRPr>
          </a:p>
          <a:p>
            <a:endParaRPr lang="en-US" sz="1200" b="1" dirty="0" smtClean="0"/>
          </a:p>
          <a:p>
            <a:pPr algn="ctr"/>
            <a:endParaRPr lang="en-US" sz="1200" dirty="0">
              <a:solidFill>
                <a:srgbClr val="99CC00"/>
              </a:solidFill>
              <a:sym typeface="Wingdings 3" pitchFamily="18" charset="2"/>
            </a:endParaRPr>
          </a:p>
        </p:txBody>
      </p:sp>
      <p:sp>
        <p:nvSpPr>
          <p:cNvPr id="38" name="Textfeld 6"/>
          <p:cNvSpPr txBox="1">
            <a:spLocks noChangeArrowheads="1"/>
          </p:cNvSpPr>
          <p:nvPr/>
        </p:nvSpPr>
        <p:spPr bwMode="auto">
          <a:xfrm>
            <a:off x="107504" y="3572594"/>
            <a:ext cx="1331640" cy="215444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800" b="1" dirty="0" smtClean="0">
                <a:solidFill>
                  <a:schemeClr val="bg1"/>
                </a:solidFill>
              </a:rPr>
              <a:t>Central heating station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6948264" y="3933701"/>
            <a:ext cx="1872208" cy="52322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 </a:t>
            </a:r>
            <a:r>
              <a:rPr lang="en-US" sz="1200" dirty="0" smtClean="0">
                <a:sym typeface="Wingdings 3" pitchFamily="18" charset="2"/>
              </a:rPr>
              <a:t>Total investment      </a:t>
            </a:r>
            <a:r>
              <a:rPr lang="en-US" sz="1200" b="1" dirty="0" smtClean="0">
                <a:sym typeface="Wingdings 3" pitchFamily="18" charset="2"/>
              </a:rPr>
              <a:t>10 Million CAD clear</a:t>
            </a:r>
            <a:endParaRPr lang="en-US" sz="1200" b="1" dirty="0"/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6948264" y="4581773"/>
            <a:ext cx="1872208" cy="892552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3"/>
              <a:buChar char="Ú"/>
            </a:pPr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 </a:t>
            </a:r>
            <a:r>
              <a:rPr lang="en-US" sz="1200" dirty="0" smtClean="0">
                <a:sym typeface="Wingdings 3" pitchFamily="18" charset="2"/>
              </a:rPr>
              <a:t>Annual savings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ym typeface="Wingdings 3" pitchFamily="18" charset="2"/>
              </a:rPr>
              <a:t>       673.500 Liters </a:t>
            </a:r>
          </a:p>
          <a:p>
            <a:pPr>
              <a:spcBef>
                <a:spcPct val="50000"/>
              </a:spcBef>
            </a:pPr>
            <a:r>
              <a:rPr lang="en-US" sz="1200" dirty="0" smtClean="0">
                <a:sym typeface="Wingdings 3" pitchFamily="18" charset="2"/>
              </a:rPr>
              <a:t>       Fuel oil equivalent</a:t>
            </a:r>
            <a:endParaRPr lang="en-US" sz="1200" dirty="0"/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819200" y="5600853"/>
            <a:ext cx="8172400" cy="4924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  </a:t>
            </a:r>
            <a:r>
              <a:rPr lang="en-US" sz="1200" dirty="0" smtClean="0">
                <a:sym typeface="Wingdings 3" pitchFamily="18" charset="2"/>
              </a:rPr>
              <a:t>In the course of the next 20 years at least </a:t>
            </a:r>
            <a:r>
              <a:rPr lang="en-US" sz="1200" b="1" dirty="0" smtClean="0">
                <a:sym typeface="Wingdings 3" pitchFamily="18" charset="2"/>
              </a:rPr>
              <a:t>15.6 Million CAD of energy delivery costs </a:t>
            </a:r>
            <a:r>
              <a:rPr lang="en-US" sz="1200" dirty="0" smtClean="0">
                <a:sym typeface="Wingdings 3" pitchFamily="18" charset="2"/>
              </a:rPr>
              <a:t>will stay within the region</a:t>
            </a:r>
            <a:r>
              <a:rPr lang="de-DE" sz="1200" dirty="0" smtClean="0">
                <a:sym typeface="Wingdings 3" pitchFamily="18" charset="2"/>
              </a:rPr>
              <a:t> </a:t>
            </a:r>
            <a:br>
              <a:rPr lang="de-DE" sz="1200" dirty="0" smtClean="0">
                <a:sym typeface="Wingdings 3" pitchFamily="18" charset="2"/>
              </a:rPr>
            </a:br>
            <a:r>
              <a:rPr lang="de-DE" sz="1000" dirty="0" smtClean="0">
                <a:sym typeface="Wingdings 3" pitchFamily="18" charset="2"/>
              </a:rPr>
              <a:t>         (</a:t>
            </a:r>
            <a:r>
              <a:rPr lang="de-DE" sz="1000" dirty="0" err="1" smtClean="0">
                <a:sym typeface="Wingdings 3" pitchFamily="18" charset="2"/>
              </a:rPr>
              <a:t>by</a:t>
            </a:r>
            <a:r>
              <a:rPr lang="de-DE" sz="1000" dirty="0" smtClean="0">
                <a:sym typeface="Wingdings 3" pitchFamily="18" charset="2"/>
              </a:rPr>
              <a:t> 6% </a:t>
            </a:r>
            <a:r>
              <a:rPr lang="de-DE" sz="1000" dirty="0" err="1" smtClean="0">
                <a:sym typeface="Wingdings 3" pitchFamily="18" charset="2"/>
              </a:rPr>
              <a:t>increase</a:t>
            </a:r>
            <a:r>
              <a:rPr lang="de-DE" sz="1000" dirty="0" smtClean="0">
                <a:sym typeface="Wingdings 3" pitchFamily="18" charset="2"/>
              </a:rPr>
              <a:t> </a:t>
            </a:r>
            <a:r>
              <a:rPr lang="de-DE" sz="1000" dirty="0" err="1" smtClean="0">
                <a:sym typeface="Wingdings 3" pitchFamily="18" charset="2"/>
              </a:rPr>
              <a:t>of</a:t>
            </a:r>
            <a:r>
              <a:rPr lang="de-DE" sz="1000" dirty="0" smtClean="0">
                <a:sym typeface="Wingdings 3" pitchFamily="18" charset="2"/>
              </a:rPr>
              <a:t> </a:t>
            </a:r>
            <a:r>
              <a:rPr lang="de-DE" sz="1000" dirty="0" err="1" smtClean="0">
                <a:sym typeface="Wingdings 3" pitchFamily="18" charset="2"/>
              </a:rPr>
              <a:t>energy</a:t>
            </a:r>
            <a:r>
              <a:rPr lang="de-DE" sz="1000" dirty="0" smtClean="0">
                <a:sym typeface="Wingdings 3" pitchFamily="18" charset="2"/>
              </a:rPr>
              <a:t> </a:t>
            </a:r>
            <a:r>
              <a:rPr lang="de-DE" sz="1000" dirty="0" err="1" smtClean="0">
                <a:sym typeface="Wingdings 3" pitchFamily="18" charset="2"/>
              </a:rPr>
              <a:t>costs</a:t>
            </a:r>
            <a:r>
              <a:rPr lang="de-DE" sz="1000" dirty="0" smtClean="0">
                <a:sym typeface="Wingdings 3" pitchFamily="18" charset="2"/>
              </a:rPr>
              <a:t> 30 Millionen CAD)</a:t>
            </a:r>
            <a:r>
              <a:rPr lang="en-US" sz="1000" dirty="0" smtClean="0">
                <a:sym typeface="Wingdings 3" pitchFamily="18" charset="2"/>
              </a:rPr>
              <a:t> </a:t>
            </a:r>
            <a:endParaRPr lang="en-US" sz="1000" b="1" dirty="0"/>
          </a:p>
        </p:txBody>
      </p:sp>
      <p:sp>
        <p:nvSpPr>
          <p:cNvPr id="32" name="Textfeld 8"/>
          <p:cNvSpPr txBox="1">
            <a:spLocks noChangeArrowheads="1"/>
          </p:cNvSpPr>
          <p:nvPr/>
        </p:nvSpPr>
        <p:spPr bwMode="auto">
          <a:xfrm>
            <a:off x="3779912" y="4077072"/>
            <a:ext cx="2934544" cy="1569660"/>
          </a:xfrm>
          <a:prstGeom prst="rect">
            <a:avLst/>
          </a:prstGeom>
          <a:solidFill>
            <a:srgbClr val="99CC0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200" b="1" dirty="0" err="1" smtClean="0">
                <a:solidFill>
                  <a:schemeClr val="bg1"/>
                </a:solidFill>
              </a:rPr>
              <a:t>Three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biomass-heating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networks</a:t>
            </a:r>
            <a:r>
              <a:rPr lang="de-DE" sz="1200" b="1" dirty="0" smtClean="0">
                <a:solidFill>
                  <a:schemeClr val="bg1"/>
                </a:solidFill>
              </a:rPr>
              <a:t> 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in </a:t>
            </a:r>
            <a:r>
              <a:rPr lang="de-DE" sz="1200" b="1" dirty="0" err="1" smtClean="0">
                <a:solidFill>
                  <a:schemeClr val="bg1"/>
                </a:solidFill>
              </a:rPr>
              <a:t>schoolcenters</a:t>
            </a:r>
            <a:r>
              <a:rPr lang="de-DE" sz="1200" b="1" dirty="0" smtClean="0">
                <a:solidFill>
                  <a:schemeClr val="bg1"/>
                </a:solidFill>
              </a:rPr>
              <a:t>: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endParaRPr lang="de-DE" sz="1200" b="1" dirty="0" smtClean="0">
              <a:solidFill>
                <a:schemeClr val="bg1"/>
              </a:solidFill>
            </a:endParaRP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 22 </a:t>
            </a:r>
            <a:r>
              <a:rPr lang="de-DE" sz="1200" b="1" dirty="0" err="1" smtClean="0">
                <a:solidFill>
                  <a:schemeClr val="bg1"/>
                </a:solidFill>
              </a:rPr>
              <a:t>school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buildings</a:t>
            </a:r>
            <a:r>
              <a:rPr lang="de-DE" sz="12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8 </a:t>
            </a:r>
            <a:r>
              <a:rPr lang="de-DE" sz="1200" b="1" dirty="0" err="1" smtClean="0">
                <a:solidFill>
                  <a:schemeClr val="bg1"/>
                </a:solidFill>
              </a:rPr>
              <a:t>sports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halls</a:t>
            </a:r>
            <a:r>
              <a:rPr lang="de-DE" sz="1200" b="1" dirty="0" smtClean="0">
                <a:solidFill>
                  <a:schemeClr val="bg1"/>
                </a:solidFill>
              </a:rPr>
              <a:t>, 1 </a:t>
            </a:r>
            <a:r>
              <a:rPr lang="de-DE" sz="1200" b="1" dirty="0" err="1" smtClean="0">
                <a:solidFill>
                  <a:schemeClr val="bg1"/>
                </a:solidFill>
              </a:rPr>
              <a:t>town</a:t>
            </a:r>
            <a:r>
              <a:rPr lang="de-DE" sz="1200" b="1" dirty="0" smtClean="0">
                <a:solidFill>
                  <a:schemeClr val="bg1"/>
                </a:solidFill>
              </a:rPr>
              <a:t> hall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2 </a:t>
            </a:r>
            <a:r>
              <a:rPr lang="de-DE" sz="1200" b="1" dirty="0" err="1" smtClean="0">
                <a:solidFill>
                  <a:schemeClr val="bg1"/>
                </a:solidFill>
              </a:rPr>
              <a:t>indoor</a:t>
            </a:r>
            <a:r>
              <a:rPr lang="de-DE" sz="1200" b="1" dirty="0" smtClean="0">
                <a:solidFill>
                  <a:schemeClr val="bg1"/>
                </a:solidFill>
              </a:rPr>
              <a:t>  </a:t>
            </a:r>
            <a:r>
              <a:rPr lang="de-DE" sz="1200" b="1" dirty="0" err="1" smtClean="0">
                <a:solidFill>
                  <a:schemeClr val="bg1"/>
                </a:solidFill>
              </a:rPr>
              <a:t>and</a:t>
            </a:r>
            <a:r>
              <a:rPr lang="de-DE" sz="1200" b="1" dirty="0" smtClean="0">
                <a:solidFill>
                  <a:schemeClr val="bg1"/>
                </a:solidFill>
              </a:rPr>
              <a:t> 1 </a:t>
            </a:r>
            <a:r>
              <a:rPr lang="de-DE" sz="1200" b="1" dirty="0" err="1" smtClean="0">
                <a:solidFill>
                  <a:schemeClr val="bg1"/>
                </a:solidFill>
              </a:rPr>
              <a:t>outdoor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swimmingpools</a:t>
            </a:r>
            <a:r>
              <a:rPr lang="de-DE" sz="12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1 </a:t>
            </a:r>
            <a:r>
              <a:rPr lang="de-DE" sz="1200" b="1" dirty="0" err="1" smtClean="0">
                <a:solidFill>
                  <a:schemeClr val="bg1"/>
                </a:solidFill>
              </a:rPr>
              <a:t>libary</a:t>
            </a:r>
            <a:r>
              <a:rPr lang="de-DE" sz="1200" b="1" dirty="0" smtClean="0">
                <a:solidFill>
                  <a:schemeClr val="bg1"/>
                </a:solidFill>
              </a:rPr>
              <a:t>, 1 </a:t>
            </a:r>
            <a:r>
              <a:rPr lang="de-DE" sz="1200" b="1" dirty="0" err="1" smtClean="0">
                <a:solidFill>
                  <a:schemeClr val="bg1"/>
                </a:solidFill>
              </a:rPr>
              <a:t>old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people´s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home</a:t>
            </a:r>
            <a:endParaRPr lang="de-DE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0D07663-BCEB-4439-AE7B-1663168FB401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12292" name="Textfeld 5"/>
          <p:cNvSpPr txBox="1">
            <a:spLocks noChangeArrowheads="1"/>
          </p:cNvSpPr>
          <p:nvPr/>
        </p:nvSpPr>
        <p:spPr bwMode="auto">
          <a:xfrm>
            <a:off x="500063" y="1214438"/>
            <a:ext cx="8143875" cy="369887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Biogas plant on a </a:t>
            </a:r>
            <a:r>
              <a:rPr lang="de-DE" b="1" dirty="0" err="1" smtClean="0">
                <a:solidFill>
                  <a:schemeClr val="bg1"/>
                </a:solidFill>
              </a:rPr>
              <a:t>farm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including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holiday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flats</a:t>
            </a:r>
            <a:r>
              <a:rPr lang="de-DE" b="1" dirty="0" smtClean="0">
                <a:solidFill>
                  <a:schemeClr val="bg1"/>
                </a:solidFill>
              </a:rPr>
              <a:t> (15 </a:t>
            </a:r>
            <a:r>
              <a:rPr lang="de-DE" b="1" dirty="0" err="1" smtClean="0">
                <a:solidFill>
                  <a:schemeClr val="bg1"/>
                </a:solidFill>
              </a:rPr>
              <a:t>plants</a:t>
            </a:r>
            <a:r>
              <a:rPr lang="de-DE" b="1" dirty="0" smtClean="0">
                <a:solidFill>
                  <a:schemeClr val="bg1"/>
                </a:solidFill>
              </a:rPr>
              <a:t> in </a:t>
            </a:r>
            <a:r>
              <a:rPr lang="de-DE" b="1" dirty="0" err="1" smtClean="0">
                <a:solidFill>
                  <a:schemeClr val="bg1"/>
                </a:solidFill>
              </a:rPr>
              <a:t>district</a:t>
            </a:r>
            <a:r>
              <a:rPr lang="de-DE" b="1" dirty="0" smtClean="0">
                <a:solidFill>
                  <a:schemeClr val="bg1"/>
                </a:solidFill>
              </a:rPr>
              <a:t>)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293" name="Foliennummernplatzhalter 5"/>
          <p:cNvSpPr txBox="1">
            <a:spLocks/>
          </p:cNvSpPr>
          <p:nvPr/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09F3F47-1689-499E-A709-12E9FBBC4DAB}" type="slidenum">
              <a:rPr lang="de-DE" sz="1200"/>
              <a:pPr algn="r"/>
              <a:t>11</a:t>
            </a:fld>
            <a:endParaRPr lang="de-DE" sz="1200"/>
          </a:p>
        </p:txBody>
      </p:sp>
      <p:sp>
        <p:nvSpPr>
          <p:cNvPr id="12298" name="Textfeld 16"/>
          <p:cNvSpPr txBox="1">
            <a:spLocks noChangeArrowheads="1"/>
          </p:cNvSpPr>
          <p:nvPr/>
        </p:nvSpPr>
        <p:spPr bwMode="auto">
          <a:xfrm>
            <a:off x="251520" y="3717032"/>
            <a:ext cx="2592289" cy="523220"/>
          </a:xfrm>
          <a:prstGeom prst="rect">
            <a:avLst/>
          </a:prstGeom>
          <a:solidFill>
            <a:srgbClr val="FF9900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Area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required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: </a:t>
            </a:r>
            <a:b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</a:b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           </a:t>
            </a:r>
            <a:r>
              <a:rPr lang="de-DE" sz="1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110 ha </a:t>
            </a:r>
            <a:r>
              <a:rPr lang="de-DE" sz="16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Acreage</a:t>
            </a:r>
            <a:endParaRPr lang="de-DE" sz="1600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Rectangle 86"/>
          <p:cNvSpPr txBox="1">
            <a:spLocks noChangeArrowheads="1"/>
          </p:cNvSpPr>
          <p:nvPr/>
        </p:nvSpPr>
        <p:spPr bwMode="auto">
          <a:xfrm>
            <a:off x="467544" y="260648"/>
            <a:ext cx="63246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kern="0" dirty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3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. </a:t>
            </a: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</a:rPr>
              <a:t>Development of Bio-energy 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   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Example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: Biogas Plant on a Farm</a:t>
            </a:r>
            <a:endParaRPr lang="de-DE" kern="0" dirty="0">
              <a:solidFill>
                <a:srgbClr val="FF9933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2301" name="Grafik 8" descr="_MG_0483.JPG"/>
          <p:cNvPicPr>
            <a:picLocks noChangeAspect="1"/>
          </p:cNvPicPr>
          <p:nvPr/>
        </p:nvPicPr>
        <p:blipFill>
          <a:blip r:embed="rId2" cstate="print"/>
          <a:srcRect l="2627" r="2792"/>
          <a:stretch>
            <a:fillRect/>
          </a:stretch>
        </p:blipFill>
        <p:spPr bwMode="auto">
          <a:xfrm>
            <a:off x="251521" y="1772816"/>
            <a:ext cx="2592288" cy="182721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2303" name="Grafik 8" descr="_MG_0483.JPG"/>
          <p:cNvPicPr>
            <a:picLocks noChangeAspect="1"/>
          </p:cNvPicPr>
          <p:nvPr/>
        </p:nvPicPr>
        <p:blipFill>
          <a:blip r:embed="rId3" cstate="print"/>
          <a:srcRect r="5263"/>
          <a:stretch>
            <a:fillRect/>
          </a:stretch>
        </p:blipFill>
        <p:spPr bwMode="auto">
          <a:xfrm>
            <a:off x="3203850" y="1772815"/>
            <a:ext cx="2592288" cy="1824203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/>
            <a:tailEnd/>
          </a:ln>
        </p:spPr>
      </p:pic>
      <p:pic>
        <p:nvPicPr>
          <p:cNvPr id="12304" name="Grafik 8" descr="_MG_0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84168" y="1772815"/>
            <a:ext cx="2736304" cy="1847652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12305" name="Textfeld 9"/>
          <p:cNvSpPr txBox="1">
            <a:spLocks noChangeArrowheads="1"/>
          </p:cNvSpPr>
          <p:nvPr/>
        </p:nvSpPr>
        <p:spPr bwMode="auto">
          <a:xfrm>
            <a:off x="6084168" y="3717032"/>
            <a:ext cx="2765425" cy="523220"/>
          </a:xfrm>
          <a:prstGeom prst="rect">
            <a:avLst/>
          </a:prstGeom>
          <a:solidFill>
            <a:srgbClr val="99CC00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Thermal Output:</a:t>
            </a:r>
          </a:p>
          <a:p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1,6 Million </a:t>
            </a:r>
            <a:r>
              <a:rPr lang="de-DE" sz="1600" b="1" dirty="0" err="1" smtClean="0">
                <a:solidFill>
                  <a:schemeClr val="bg1"/>
                </a:solidFill>
              </a:rPr>
              <a:t>kWh</a:t>
            </a:r>
            <a:r>
              <a:rPr lang="de-DE" sz="1600" b="1" dirty="0" smtClean="0">
                <a:solidFill>
                  <a:schemeClr val="bg1"/>
                </a:solidFill>
              </a:rPr>
              <a:t> per </a:t>
            </a:r>
            <a:r>
              <a:rPr lang="de-DE" sz="1600" b="1" dirty="0" err="1" smtClean="0">
                <a:solidFill>
                  <a:schemeClr val="bg1"/>
                </a:solidFill>
              </a:rPr>
              <a:t>year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2306" name="Textfeld 9"/>
          <p:cNvSpPr txBox="1">
            <a:spLocks noChangeArrowheads="1"/>
          </p:cNvSpPr>
          <p:nvPr/>
        </p:nvSpPr>
        <p:spPr bwMode="auto">
          <a:xfrm>
            <a:off x="3203850" y="3717032"/>
            <a:ext cx="2592288" cy="523220"/>
          </a:xfrm>
          <a:prstGeom prst="rect">
            <a:avLst/>
          </a:prstGeom>
          <a:solidFill>
            <a:srgbClr val="0070C0"/>
          </a:solidFill>
          <a:ln w="12700">
            <a:solidFill>
              <a:srgbClr val="00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Power Output: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  </a:t>
            </a:r>
            <a:r>
              <a:rPr lang="de-DE" sz="1600" b="1" dirty="0" smtClean="0">
                <a:solidFill>
                  <a:schemeClr val="bg1"/>
                </a:solidFill>
              </a:rPr>
              <a:t>2 Million </a:t>
            </a:r>
            <a:r>
              <a:rPr lang="de-DE" sz="1600" b="1" dirty="0" err="1" smtClean="0">
                <a:solidFill>
                  <a:schemeClr val="bg1"/>
                </a:solidFill>
              </a:rPr>
              <a:t>kWh</a:t>
            </a:r>
            <a:r>
              <a:rPr lang="de-DE" sz="1600" b="1" dirty="0" smtClean="0">
                <a:solidFill>
                  <a:schemeClr val="bg1"/>
                </a:solidFill>
              </a:rPr>
              <a:t> per </a:t>
            </a:r>
            <a:r>
              <a:rPr lang="de-DE" sz="1600" b="1" dirty="0" err="1" smtClean="0">
                <a:solidFill>
                  <a:schemeClr val="bg1"/>
                </a:solidFill>
              </a:rPr>
              <a:t>year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20" name="Rechteck 20"/>
          <p:cNvSpPr>
            <a:spLocks noChangeArrowheads="1"/>
          </p:cNvSpPr>
          <p:nvPr/>
        </p:nvSpPr>
        <p:spPr bwMode="auto">
          <a:xfrm>
            <a:off x="611560" y="4365104"/>
            <a:ext cx="2376265" cy="28803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60 ha </a:t>
            </a:r>
            <a:r>
              <a:rPr lang="de-DE" sz="1400" dirty="0" err="1" smtClean="0"/>
              <a:t>Maize</a:t>
            </a:r>
            <a:r>
              <a:rPr lang="de-DE" sz="1400" dirty="0" smtClean="0"/>
              <a:t> </a:t>
            </a:r>
            <a:r>
              <a:rPr lang="de-DE" sz="1400" dirty="0" err="1" smtClean="0"/>
              <a:t>Growing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2" name="Pfeil nach rechts 10"/>
          <p:cNvSpPr>
            <a:spLocks noChangeArrowheads="1"/>
          </p:cNvSpPr>
          <p:nvPr/>
        </p:nvSpPr>
        <p:spPr bwMode="auto">
          <a:xfrm>
            <a:off x="251520" y="4437112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3" name="Rechteck 20"/>
          <p:cNvSpPr>
            <a:spLocks noChangeArrowheads="1"/>
          </p:cNvSpPr>
          <p:nvPr/>
        </p:nvSpPr>
        <p:spPr bwMode="auto">
          <a:xfrm>
            <a:off x="611560" y="4653136"/>
            <a:ext cx="2376264" cy="28803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30 ha </a:t>
            </a:r>
            <a:r>
              <a:rPr lang="de-DE" sz="1400" dirty="0" err="1" smtClean="0"/>
              <a:t>Grassland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Pfeil nach rechts 10"/>
          <p:cNvSpPr>
            <a:spLocks noChangeArrowheads="1"/>
          </p:cNvSpPr>
          <p:nvPr/>
        </p:nvSpPr>
        <p:spPr bwMode="auto">
          <a:xfrm>
            <a:off x="251519" y="4725144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" name="Pfeil nach rechts 10"/>
          <p:cNvSpPr>
            <a:spLocks noChangeArrowheads="1"/>
          </p:cNvSpPr>
          <p:nvPr/>
        </p:nvSpPr>
        <p:spPr bwMode="auto">
          <a:xfrm>
            <a:off x="251519" y="5085184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5" name="Rechteck 20"/>
          <p:cNvSpPr>
            <a:spLocks noChangeArrowheads="1"/>
          </p:cNvSpPr>
          <p:nvPr/>
        </p:nvSpPr>
        <p:spPr bwMode="auto">
          <a:xfrm>
            <a:off x="611560" y="5013176"/>
            <a:ext cx="2376264" cy="64807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20 ha Ganzpflanzensilage</a:t>
            </a:r>
          </a:p>
          <a:p>
            <a:r>
              <a:rPr lang="de-DE" sz="1400" dirty="0" smtClean="0"/>
              <a:t>(Ackergras, </a:t>
            </a:r>
            <a:r>
              <a:rPr lang="de-DE" sz="1400" dirty="0" err="1" smtClean="0"/>
              <a:t>Wintertriticale</a:t>
            </a:r>
            <a:r>
              <a:rPr lang="de-DE" sz="1400" dirty="0" smtClean="0"/>
              <a:t>)</a:t>
            </a:r>
            <a:endParaRPr lang="de-DE" sz="1100" dirty="0"/>
          </a:p>
        </p:txBody>
      </p:sp>
      <p:sp>
        <p:nvSpPr>
          <p:cNvPr id="27" name="Rechteck 20"/>
          <p:cNvSpPr>
            <a:spLocks noChangeArrowheads="1"/>
          </p:cNvSpPr>
          <p:nvPr/>
        </p:nvSpPr>
        <p:spPr bwMode="auto">
          <a:xfrm>
            <a:off x="611560" y="5661248"/>
            <a:ext cx="2232248" cy="288032"/>
          </a:xfrm>
          <a:prstGeom prst="rect">
            <a:avLst/>
          </a:prstGeom>
          <a:noFill/>
          <a:ln w="19050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Additional 30% Dung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8" name="Pfeil nach rechts 10"/>
          <p:cNvSpPr>
            <a:spLocks noChangeArrowheads="1"/>
          </p:cNvSpPr>
          <p:nvPr/>
        </p:nvSpPr>
        <p:spPr bwMode="auto">
          <a:xfrm>
            <a:off x="251519" y="5733256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" name="Rechteck 20"/>
          <p:cNvSpPr>
            <a:spLocks noChangeArrowheads="1"/>
          </p:cNvSpPr>
          <p:nvPr/>
        </p:nvSpPr>
        <p:spPr bwMode="auto">
          <a:xfrm>
            <a:off x="6444207" y="4365104"/>
            <a:ext cx="2376265" cy="28803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480.000 </a:t>
            </a:r>
            <a:r>
              <a:rPr lang="de-DE" sz="1400" dirty="0" err="1" smtClean="0"/>
              <a:t>kWh</a:t>
            </a:r>
            <a:r>
              <a:rPr lang="de-DE" sz="1400" dirty="0" smtClean="0"/>
              <a:t> </a:t>
            </a:r>
            <a:r>
              <a:rPr lang="de-DE" sz="1000" dirty="0" err="1" smtClean="0"/>
              <a:t>Own</a:t>
            </a:r>
            <a:r>
              <a:rPr lang="de-DE" sz="1400" dirty="0" smtClean="0"/>
              <a:t> </a:t>
            </a:r>
            <a:r>
              <a:rPr lang="de-DE" sz="1000" dirty="0" err="1" smtClean="0"/>
              <a:t>Requirement</a:t>
            </a:r>
            <a:r>
              <a:rPr lang="de-DE" sz="1000" dirty="0" smtClean="0"/>
              <a:t> 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the</a:t>
            </a:r>
            <a:r>
              <a:rPr lang="de-DE" sz="1000" dirty="0" smtClean="0"/>
              <a:t> Biogas Plant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30" name="Pfeil nach rechts 10"/>
          <p:cNvSpPr>
            <a:spLocks noChangeArrowheads="1"/>
          </p:cNvSpPr>
          <p:nvPr/>
        </p:nvSpPr>
        <p:spPr bwMode="auto">
          <a:xfrm>
            <a:off x="6084167" y="4437112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3" name="Pfeil nach rechts 10"/>
          <p:cNvSpPr>
            <a:spLocks noChangeArrowheads="1"/>
          </p:cNvSpPr>
          <p:nvPr/>
        </p:nvSpPr>
        <p:spPr bwMode="auto">
          <a:xfrm>
            <a:off x="6084166" y="4941168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4" name="Rechteck 20"/>
          <p:cNvSpPr>
            <a:spLocks noChangeArrowheads="1"/>
          </p:cNvSpPr>
          <p:nvPr/>
        </p:nvSpPr>
        <p:spPr bwMode="auto">
          <a:xfrm>
            <a:off x="6444207" y="4869160"/>
            <a:ext cx="2376264" cy="64807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300.000 </a:t>
            </a:r>
            <a:r>
              <a:rPr lang="de-DE" sz="1400" dirty="0" err="1" smtClean="0"/>
              <a:t>kWh</a:t>
            </a:r>
            <a:r>
              <a:rPr lang="de-DE" sz="1400" dirty="0" smtClean="0"/>
              <a:t> </a:t>
            </a:r>
            <a:r>
              <a:rPr lang="de-DE" sz="1000" dirty="0" err="1" smtClean="0"/>
              <a:t>for</a:t>
            </a:r>
            <a:r>
              <a:rPr lang="de-DE" sz="1000" dirty="0" smtClean="0"/>
              <a:t> </a:t>
            </a:r>
            <a:r>
              <a:rPr lang="de-DE" sz="1000" dirty="0" err="1" smtClean="0"/>
              <a:t>the</a:t>
            </a:r>
            <a:r>
              <a:rPr lang="de-DE" sz="1000" dirty="0" smtClean="0"/>
              <a:t> </a:t>
            </a:r>
            <a:r>
              <a:rPr lang="de-DE" sz="1000" dirty="0" err="1" smtClean="0"/>
              <a:t>Heating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the</a:t>
            </a:r>
            <a:r>
              <a:rPr lang="de-DE" sz="1000" dirty="0" smtClean="0"/>
              <a:t>  House, </a:t>
            </a:r>
            <a:r>
              <a:rPr lang="de-DE" sz="1000" dirty="0" err="1" smtClean="0"/>
              <a:t>Stable</a:t>
            </a:r>
            <a:r>
              <a:rPr lang="de-DE" sz="1000" dirty="0" smtClean="0"/>
              <a:t> </a:t>
            </a:r>
            <a:r>
              <a:rPr lang="de-DE" sz="1000" dirty="0" err="1" smtClean="0"/>
              <a:t>and</a:t>
            </a:r>
            <a:r>
              <a:rPr lang="de-DE" sz="1000" dirty="0" smtClean="0"/>
              <a:t> Holiday Flats (Area </a:t>
            </a:r>
            <a:r>
              <a:rPr lang="de-DE" sz="1000" dirty="0" err="1" smtClean="0"/>
              <a:t>of</a:t>
            </a:r>
            <a:r>
              <a:rPr lang="de-DE" sz="1000" dirty="0" smtClean="0"/>
              <a:t> ca. 1.000 qm ) </a:t>
            </a:r>
            <a:endParaRPr lang="de-DE" sz="1000" dirty="0"/>
          </a:p>
        </p:txBody>
      </p:sp>
      <p:sp>
        <p:nvSpPr>
          <p:cNvPr id="35" name="Rechteck 20"/>
          <p:cNvSpPr>
            <a:spLocks noChangeArrowheads="1"/>
          </p:cNvSpPr>
          <p:nvPr/>
        </p:nvSpPr>
        <p:spPr bwMode="auto">
          <a:xfrm>
            <a:off x="6444207" y="5517232"/>
            <a:ext cx="2376264" cy="504056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Residual </a:t>
            </a:r>
            <a:r>
              <a:rPr lang="de-DE" sz="1400" dirty="0" err="1" smtClean="0"/>
              <a:t>heat</a:t>
            </a:r>
            <a:r>
              <a:rPr lang="de-DE" sz="1400" dirty="0" smtClean="0"/>
              <a:t> </a:t>
            </a:r>
            <a:r>
              <a:rPr lang="de-DE" sz="1400" dirty="0" err="1" smtClean="0"/>
              <a:t>cannot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used</a:t>
            </a:r>
            <a:r>
              <a:rPr lang="de-DE" sz="1400" dirty="0" smtClean="0"/>
              <a:t> </a:t>
            </a:r>
            <a:r>
              <a:rPr lang="de-DE" sz="1400" dirty="0" err="1" smtClean="0"/>
              <a:t>currently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6" name="Pfeil nach rechts 10"/>
          <p:cNvSpPr>
            <a:spLocks noChangeArrowheads="1"/>
          </p:cNvSpPr>
          <p:nvPr/>
        </p:nvSpPr>
        <p:spPr bwMode="auto">
          <a:xfrm>
            <a:off x="6084166" y="5589240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7" name="Rechteck 20"/>
          <p:cNvSpPr>
            <a:spLocks noChangeArrowheads="1"/>
          </p:cNvSpPr>
          <p:nvPr/>
        </p:nvSpPr>
        <p:spPr bwMode="auto">
          <a:xfrm>
            <a:off x="3563889" y="4365104"/>
            <a:ext cx="2376265" cy="28803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Is </a:t>
            </a:r>
            <a:r>
              <a:rPr lang="de-DE" sz="1400" dirty="0" err="1" smtClean="0"/>
              <a:t>completely</a:t>
            </a:r>
            <a:r>
              <a:rPr lang="de-DE" sz="1400" dirty="0" smtClean="0"/>
              <a:t> </a:t>
            </a:r>
            <a:r>
              <a:rPr lang="de-DE" sz="1400" dirty="0" err="1" smtClean="0"/>
              <a:t>injected</a:t>
            </a:r>
            <a:r>
              <a:rPr lang="de-DE" sz="1400" dirty="0" smtClean="0"/>
              <a:t> </a:t>
            </a:r>
            <a:r>
              <a:rPr lang="de-DE" sz="1400" dirty="0" err="1" smtClean="0"/>
              <a:t>into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Circuit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8" name="Pfeil nach rechts 10"/>
          <p:cNvSpPr>
            <a:spLocks noChangeArrowheads="1"/>
          </p:cNvSpPr>
          <p:nvPr/>
        </p:nvSpPr>
        <p:spPr bwMode="auto">
          <a:xfrm>
            <a:off x="3203849" y="4437112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9" name="Pfeil nach rechts 10"/>
          <p:cNvSpPr>
            <a:spLocks noChangeArrowheads="1"/>
          </p:cNvSpPr>
          <p:nvPr/>
        </p:nvSpPr>
        <p:spPr bwMode="auto">
          <a:xfrm>
            <a:off x="3203848" y="4941168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40" name="Rechteck 20"/>
          <p:cNvSpPr>
            <a:spLocks noChangeArrowheads="1"/>
          </p:cNvSpPr>
          <p:nvPr/>
        </p:nvSpPr>
        <p:spPr bwMode="auto">
          <a:xfrm>
            <a:off x="3563888" y="4869160"/>
            <a:ext cx="2520281" cy="64807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smtClean="0"/>
              <a:t>200 </a:t>
            </a:r>
            <a:r>
              <a:rPr lang="de-DE" sz="1400" dirty="0" err="1" smtClean="0"/>
              <a:t>kW</a:t>
            </a:r>
            <a:r>
              <a:rPr lang="de-DE" sz="1400" dirty="0" smtClean="0"/>
              <a:t> </a:t>
            </a:r>
            <a:r>
              <a:rPr lang="de-DE" sz="1400" dirty="0" err="1" smtClean="0"/>
              <a:t>electr</a:t>
            </a:r>
            <a:r>
              <a:rPr lang="de-DE" sz="1400" dirty="0" smtClean="0"/>
              <a:t>. power,</a:t>
            </a:r>
          </a:p>
          <a:p>
            <a:r>
              <a:rPr lang="de-DE" sz="1400" dirty="0" smtClean="0"/>
              <a:t>8.000 </a:t>
            </a:r>
            <a:r>
              <a:rPr lang="de-DE" sz="1400" dirty="0" err="1" smtClean="0"/>
              <a:t>full</a:t>
            </a:r>
            <a:r>
              <a:rPr lang="de-DE" sz="1400" dirty="0" smtClean="0"/>
              <a:t> </a:t>
            </a:r>
            <a:r>
              <a:rPr lang="de-DE" sz="1400" dirty="0" err="1" smtClean="0"/>
              <a:t>load</a:t>
            </a:r>
            <a:r>
              <a:rPr lang="de-DE" sz="1400" dirty="0" smtClean="0"/>
              <a:t> </a:t>
            </a:r>
            <a:r>
              <a:rPr lang="de-DE" sz="1400" dirty="0" err="1" smtClean="0"/>
              <a:t>hours</a:t>
            </a:r>
            <a:r>
              <a:rPr lang="de-DE" sz="1400" dirty="0" smtClean="0"/>
              <a:t> per </a:t>
            </a:r>
            <a:r>
              <a:rPr lang="de-DE" sz="1400" dirty="0" err="1" smtClean="0"/>
              <a:t>year</a:t>
            </a:r>
            <a:r>
              <a:rPr lang="de-DE" sz="1400" dirty="0" smtClean="0"/>
              <a:t> </a:t>
            </a:r>
            <a:endParaRPr lang="de-DE" sz="1000" dirty="0"/>
          </a:p>
        </p:txBody>
      </p:sp>
      <p:sp>
        <p:nvSpPr>
          <p:cNvPr id="41" name="Pfeil nach rechts 10"/>
          <p:cNvSpPr>
            <a:spLocks noChangeArrowheads="1"/>
          </p:cNvSpPr>
          <p:nvPr/>
        </p:nvSpPr>
        <p:spPr bwMode="auto">
          <a:xfrm>
            <a:off x="3203850" y="5517232"/>
            <a:ext cx="285750" cy="1440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42" name="Rechteck 20"/>
          <p:cNvSpPr>
            <a:spLocks noChangeArrowheads="1"/>
          </p:cNvSpPr>
          <p:nvPr/>
        </p:nvSpPr>
        <p:spPr bwMode="auto">
          <a:xfrm>
            <a:off x="3563890" y="5445224"/>
            <a:ext cx="2520281" cy="64807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sz="1400" dirty="0" err="1" smtClean="0"/>
              <a:t>Baseloadable</a:t>
            </a:r>
            <a:r>
              <a:rPr lang="de-DE" sz="1400" dirty="0" smtClean="0"/>
              <a:t> power </a:t>
            </a:r>
            <a:r>
              <a:rPr lang="de-DE" sz="1400" dirty="0" err="1" smtClean="0"/>
              <a:t>generation</a:t>
            </a:r>
            <a:endParaRPr lang="de-DE" sz="1400" dirty="0"/>
          </a:p>
        </p:txBody>
      </p:sp>
      <p:sp>
        <p:nvSpPr>
          <p:cNvPr id="44" name="Textfeld 16"/>
          <p:cNvSpPr txBox="1">
            <a:spLocks noChangeArrowheads="1"/>
          </p:cNvSpPr>
          <p:nvPr/>
        </p:nvSpPr>
        <p:spPr bwMode="auto">
          <a:xfrm>
            <a:off x="2289844" y="6068913"/>
            <a:ext cx="4514403" cy="276999"/>
          </a:xfrm>
          <a:prstGeom prst="rect">
            <a:avLst/>
          </a:prstGeom>
          <a:solidFill>
            <a:srgbClr val="99CC00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45,3%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forest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area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and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41,7</a:t>
            </a:r>
            <a:r>
              <a:rPr lang="de-DE" sz="12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%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agriculture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area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in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the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district</a:t>
            </a:r>
            <a:endParaRPr lang="de-DE" sz="1200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395536" y="6374728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oliennummernplatzhalt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8B520B3-0CC8-4F3F-A9DA-EB0A86BCED03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57200" y="285750"/>
            <a:ext cx="7571184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3.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Example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 </a:t>
            </a:r>
            <a:b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  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Local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heat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supply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systems</a:t>
            </a: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</a:rPr>
              <a:t> in </a:t>
            </a:r>
            <a:r>
              <a:rPr lang="de-DE" kern="0" dirty="0" err="1" smtClean="0">
                <a:solidFill>
                  <a:srgbClr val="FF9933"/>
                </a:solidFill>
                <a:latin typeface="Arial Black" pitchFamily="34" charset="0"/>
              </a:rPr>
              <a:t>communities</a:t>
            </a:r>
            <a:endParaRPr lang="de-DE" kern="0" dirty="0">
              <a:solidFill>
                <a:srgbClr val="FF9933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22833" y="1052513"/>
            <a:ext cx="43211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99CC00"/>
                </a:solidFill>
                <a:sym typeface="Wingdings 3" pitchFamily="18" charset="2"/>
              </a:rPr>
              <a:t>Community </a:t>
            </a:r>
            <a:r>
              <a:rPr lang="de-DE" sz="1600" b="1" dirty="0" err="1" smtClean="0">
                <a:solidFill>
                  <a:srgbClr val="99CC00"/>
                </a:solidFill>
                <a:sym typeface="Wingdings 3" pitchFamily="18" charset="2"/>
              </a:rPr>
              <a:t>of</a:t>
            </a:r>
            <a:r>
              <a:rPr lang="de-DE" sz="1600" b="1" dirty="0" smtClean="0">
                <a:solidFill>
                  <a:srgbClr val="99CC00"/>
                </a:solidFill>
                <a:sym typeface="Wingdings 3" pitchFamily="18" charset="2"/>
              </a:rPr>
              <a:t> Ober </a:t>
            </a:r>
            <a:r>
              <a:rPr lang="de-DE" sz="1600" b="1" dirty="0" err="1" smtClean="0">
                <a:solidFill>
                  <a:srgbClr val="99CC00"/>
                </a:solidFill>
                <a:sym typeface="Wingdings 3" pitchFamily="18" charset="2"/>
              </a:rPr>
              <a:t>Kostenz</a:t>
            </a:r>
            <a:r>
              <a:rPr lang="de-DE" sz="1600" b="1" dirty="0" smtClean="0">
                <a:solidFill>
                  <a:srgbClr val="99CC00"/>
                </a:solidFill>
                <a:sym typeface="Wingdings 3" pitchFamily="18" charset="2"/>
              </a:rPr>
              <a:t> 2013</a:t>
            </a:r>
            <a:br>
              <a:rPr lang="de-DE" sz="1600" b="1" dirty="0" smtClean="0">
                <a:solidFill>
                  <a:srgbClr val="99CC00"/>
                </a:solidFill>
                <a:sym typeface="Wingdings 3" pitchFamily="18" charset="2"/>
              </a:rPr>
            </a:br>
            <a:r>
              <a:rPr lang="de-DE" sz="1600" b="1" dirty="0" smtClean="0">
                <a:solidFill>
                  <a:srgbClr val="99CC00"/>
                </a:solidFill>
                <a:sym typeface="Wingdings 3" pitchFamily="18" charset="2"/>
              </a:rPr>
              <a:t>256 </a:t>
            </a:r>
            <a:r>
              <a:rPr lang="de-DE" sz="1600" b="1" dirty="0" err="1" smtClean="0">
                <a:solidFill>
                  <a:srgbClr val="99CC00"/>
                </a:solidFill>
                <a:sym typeface="Wingdings 3" pitchFamily="18" charset="2"/>
              </a:rPr>
              <a:t>inhabitants</a:t>
            </a:r>
            <a:endParaRPr lang="de-DE" sz="1600" b="1" dirty="0" smtClean="0">
              <a:solidFill>
                <a:srgbClr val="99CC00"/>
              </a:solidFill>
              <a:sym typeface="Wingdings 3" pitchFamily="18" charset="2"/>
            </a:endParaRPr>
          </a:p>
          <a:p>
            <a:endParaRPr lang="de-DE" sz="1200" b="1" dirty="0"/>
          </a:p>
          <a:p>
            <a:pPr algn="ctr"/>
            <a:endParaRPr lang="de-DE" sz="1200" dirty="0">
              <a:solidFill>
                <a:srgbClr val="99CC00"/>
              </a:solidFill>
              <a:sym typeface="Wingdings 3" pitchFamily="18" charset="2"/>
            </a:endParaRP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6948264" y="4293096"/>
            <a:ext cx="1872208" cy="60016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„</a:t>
            </a:r>
            <a:r>
              <a:rPr lang="de-DE" sz="1100" b="1" dirty="0" err="1" smtClean="0">
                <a:solidFill>
                  <a:schemeClr val="bg1"/>
                </a:solidFill>
              </a:rPr>
              <a:t>Energy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Cooperative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br>
              <a:rPr lang="de-DE" sz="1100" b="1" dirty="0" smtClean="0">
                <a:solidFill>
                  <a:schemeClr val="bg1"/>
                </a:solidFill>
              </a:rPr>
            </a:br>
            <a:r>
              <a:rPr lang="de-DE" sz="1100" b="1" dirty="0" smtClean="0">
                <a:solidFill>
                  <a:schemeClr val="bg1"/>
                </a:solidFill>
              </a:rPr>
              <a:t>Ober </a:t>
            </a:r>
            <a:r>
              <a:rPr lang="de-DE" sz="1100" b="1" dirty="0" err="1" smtClean="0">
                <a:solidFill>
                  <a:schemeClr val="bg1"/>
                </a:solidFill>
              </a:rPr>
              <a:t>Kostenz</a:t>
            </a:r>
            <a:r>
              <a:rPr lang="de-DE" sz="1100" b="1" dirty="0" smtClean="0">
                <a:solidFill>
                  <a:schemeClr val="bg1"/>
                </a:solidFill>
              </a:rPr>
              <a:t> eG“</a:t>
            </a:r>
          </a:p>
          <a:p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23" name="Grafik 22" descr="Spatenstich 06-09-2013.JPG"/>
          <p:cNvPicPr>
            <a:picLocks noChangeAspect="1"/>
          </p:cNvPicPr>
          <p:nvPr/>
        </p:nvPicPr>
        <p:blipFill>
          <a:blip r:embed="rId2" cstate="print"/>
          <a:srcRect t="8783" b="7774"/>
          <a:stretch>
            <a:fillRect/>
          </a:stretch>
        </p:blipFill>
        <p:spPr>
          <a:xfrm>
            <a:off x="467544" y="3645024"/>
            <a:ext cx="3831665" cy="2125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fik 23" descr="Mannebach.jpg"/>
          <p:cNvPicPr>
            <a:picLocks noChangeAspect="1"/>
          </p:cNvPicPr>
          <p:nvPr/>
        </p:nvPicPr>
        <p:blipFill>
          <a:blip r:embed="rId3" cstate="print"/>
          <a:srcRect b="18796"/>
          <a:stretch>
            <a:fillRect/>
          </a:stretch>
        </p:blipFill>
        <p:spPr>
          <a:xfrm>
            <a:off x="448246" y="2564904"/>
            <a:ext cx="5106792" cy="3384376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443691" y="5845019"/>
            <a:ext cx="2592288" cy="215444"/>
          </a:xfrm>
          <a:prstGeom prst="rect">
            <a:avLst/>
          </a:prstGeom>
          <a:solidFill>
            <a:srgbClr val="99CC00"/>
          </a:solidFill>
          <a:ln w="19050"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err="1" smtClean="0">
                <a:solidFill>
                  <a:schemeClr val="bg1"/>
                </a:solidFill>
              </a:rPr>
              <a:t>source</a:t>
            </a:r>
            <a:r>
              <a:rPr lang="de-DE" sz="800" b="1" dirty="0" smtClean="0">
                <a:solidFill>
                  <a:schemeClr val="bg1"/>
                </a:solidFill>
              </a:rPr>
              <a:t>:  </a:t>
            </a:r>
            <a:r>
              <a:rPr lang="de-DE" sz="800" b="1" dirty="0" err="1" smtClean="0">
                <a:solidFill>
                  <a:schemeClr val="bg1"/>
                </a:solidFill>
              </a:rPr>
              <a:t>Cooperative</a:t>
            </a:r>
            <a:r>
              <a:rPr lang="de-DE" sz="800" b="1" dirty="0" smtClean="0">
                <a:solidFill>
                  <a:schemeClr val="bg1"/>
                </a:solidFill>
              </a:rPr>
              <a:t> „</a:t>
            </a:r>
            <a:r>
              <a:rPr lang="de-DE" sz="800" b="1" dirty="0" err="1" smtClean="0">
                <a:solidFill>
                  <a:schemeClr val="bg1"/>
                </a:solidFill>
              </a:rPr>
              <a:t>Energy</a:t>
            </a:r>
            <a:r>
              <a:rPr lang="de-DE" sz="800" b="1" dirty="0" smtClean="0">
                <a:solidFill>
                  <a:schemeClr val="bg1"/>
                </a:solidFill>
              </a:rPr>
              <a:t> </a:t>
            </a:r>
            <a:r>
              <a:rPr lang="de-DE" sz="800" b="1" dirty="0" err="1" smtClean="0">
                <a:solidFill>
                  <a:schemeClr val="bg1"/>
                </a:solidFill>
              </a:rPr>
              <a:t>for</a:t>
            </a:r>
            <a:r>
              <a:rPr lang="de-DE" sz="800" b="1" dirty="0" smtClean="0">
                <a:solidFill>
                  <a:schemeClr val="bg1"/>
                </a:solidFill>
              </a:rPr>
              <a:t> Mannebach eG“</a:t>
            </a:r>
            <a:endParaRPr lang="de-DE" sz="800" dirty="0">
              <a:solidFill>
                <a:schemeClr val="bg1"/>
              </a:solidFill>
            </a:endParaRPr>
          </a:p>
        </p:txBody>
      </p:sp>
      <p:pic>
        <p:nvPicPr>
          <p:cNvPr id="27" name="Grafik 26" descr="Ober Kostenz.jpg"/>
          <p:cNvPicPr>
            <a:picLocks noChangeAspect="1"/>
          </p:cNvPicPr>
          <p:nvPr/>
        </p:nvPicPr>
        <p:blipFill>
          <a:blip r:embed="rId4" cstate="print"/>
          <a:srcRect b="16615"/>
          <a:stretch>
            <a:fillRect/>
          </a:stretch>
        </p:blipFill>
        <p:spPr>
          <a:xfrm>
            <a:off x="2765326" y="1386248"/>
            <a:ext cx="3216271" cy="241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4643313" y="5085184"/>
            <a:ext cx="43211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Status in May 2015:</a:t>
            </a:r>
          </a:p>
          <a:p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10 </a:t>
            </a:r>
            <a:r>
              <a:rPr lang="de-DE" sz="1400" b="1" dirty="0" err="1" smtClean="0">
                <a:solidFill>
                  <a:srgbClr val="99CC00"/>
                </a:solidFill>
                <a:sym typeface="Wingdings 3" pitchFamily="18" charset="2"/>
              </a:rPr>
              <a:t>biomass-heating</a:t>
            </a:r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 </a:t>
            </a:r>
            <a:r>
              <a:rPr lang="de-DE" sz="1400" b="1" dirty="0" err="1" smtClean="0">
                <a:solidFill>
                  <a:srgbClr val="99CC00"/>
                </a:solidFill>
                <a:sym typeface="Wingdings 3" pitchFamily="18" charset="2"/>
              </a:rPr>
              <a:t>networks</a:t>
            </a:r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 in </a:t>
            </a:r>
            <a:r>
              <a:rPr lang="de-DE" sz="1400" b="1" dirty="0" err="1" smtClean="0">
                <a:solidFill>
                  <a:srgbClr val="99CC00"/>
                </a:solidFill>
                <a:sym typeface="Wingdings 3" pitchFamily="18" charset="2"/>
              </a:rPr>
              <a:t>operation</a:t>
            </a:r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,</a:t>
            </a:r>
          </a:p>
          <a:p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7   </a:t>
            </a:r>
            <a:r>
              <a:rPr lang="de-DE" sz="1400" b="1" dirty="0" err="1" smtClean="0">
                <a:solidFill>
                  <a:srgbClr val="99CC00"/>
                </a:solidFill>
                <a:sym typeface="Wingdings 3" pitchFamily="18" charset="2"/>
              </a:rPr>
              <a:t>biomass-heating</a:t>
            </a:r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 </a:t>
            </a:r>
            <a:r>
              <a:rPr lang="de-DE" sz="1400" b="1" dirty="0" err="1" smtClean="0">
                <a:solidFill>
                  <a:srgbClr val="99CC00"/>
                </a:solidFill>
                <a:sym typeface="Wingdings 3" pitchFamily="18" charset="2"/>
              </a:rPr>
              <a:t>networks</a:t>
            </a:r>
            <a:r>
              <a:rPr lang="de-DE" sz="1400" b="1" dirty="0" smtClean="0">
                <a:solidFill>
                  <a:srgbClr val="99CC00"/>
                </a:solidFill>
                <a:sym typeface="Wingdings 3" pitchFamily="18" charset="2"/>
              </a:rPr>
              <a:t> in </a:t>
            </a:r>
            <a:r>
              <a:rPr lang="de-DE" sz="1400" b="1" dirty="0" err="1" smtClean="0">
                <a:solidFill>
                  <a:srgbClr val="99CC00"/>
                </a:solidFill>
                <a:sym typeface="Wingdings 3" pitchFamily="18" charset="2"/>
              </a:rPr>
              <a:t>development</a:t>
            </a:r>
            <a:endParaRPr lang="de-DE" sz="1400" b="1" dirty="0">
              <a:solidFill>
                <a:srgbClr val="99CC00"/>
              </a:solidFill>
              <a:sym typeface="Wingdings 3" pitchFamily="18" charset="2"/>
            </a:endParaRPr>
          </a:p>
          <a:p>
            <a:pPr algn="ctr"/>
            <a:endParaRPr lang="de-DE" sz="1200" dirty="0">
              <a:solidFill>
                <a:srgbClr val="99CC00"/>
              </a:solidFill>
              <a:sym typeface="Wingdings 3" pitchFamily="18" charset="2"/>
            </a:endParaRPr>
          </a:p>
        </p:txBody>
      </p:sp>
      <p:sp>
        <p:nvSpPr>
          <p:cNvPr id="30" name="Textfeld 8"/>
          <p:cNvSpPr txBox="1">
            <a:spLocks noChangeArrowheads="1"/>
          </p:cNvSpPr>
          <p:nvPr/>
        </p:nvSpPr>
        <p:spPr bwMode="auto">
          <a:xfrm>
            <a:off x="4499992" y="4293096"/>
            <a:ext cx="2232248" cy="60016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72 </a:t>
            </a:r>
            <a:r>
              <a:rPr lang="de-DE" sz="1100" b="1" dirty="0" err="1" smtClean="0">
                <a:solidFill>
                  <a:schemeClr val="bg1"/>
                </a:solidFill>
              </a:rPr>
              <a:t>houses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from</a:t>
            </a:r>
            <a:r>
              <a:rPr lang="de-DE" sz="1100" b="1" dirty="0" smtClean="0">
                <a:solidFill>
                  <a:schemeClr val="bg1"/>
                </a:solidFill>
              </a:rPr>
              <a:t> 91 </a:t>
            </a:r>
            <a:r>
              <a:rPr lang="de-DE" sz="1100" b="1" dirty="0" err="1" smtClean="0">
                <a:solidFill>
                  <a:schemeClr val="bg1"/>
                </a:solidFill>
              </a:rPr>
              <a:t>houses</a:t>
            </a:r>
            <a:endParaRPr lang="de-DE" sz="1100" b="1" dirty="0" smtClean="0">
              <a:solidFill>
                <a:schemeClr val="bg1"/>
              </a:solidFill>
            </a:endParaRPr>
          </a:p>
          <a:p>
            <a:r>
              <a:rPr lang="de-DE" sz="1100" b="1" dirty="0" smtClean="0">
                <a:solidFill>
                  <a:schemeClr val="bg1"/>
                </a:solidFill>
              </a:rPr>
              <a:t>Wood </a:t>
            </a:r>
            <a:r>
              <a:rPr lang="de-DE" sz="1100" b="1" dirty="0" err="1" smtClean="0">
                <a:solidFill>
                  <a:schemeClr val="bg1"/>
                </a:solidFill>
              </a:rPr>
              <a:t>chips</a:t>
            </a:r>
            <a:r>
              <a:rPr lang="de-DE" sz="1100" b="1" dirty="0" smtClean="0">
                <a:solidFill>
                  <a:schemeClr val="bg1"/>
                </a:solidFill>
              </a:rPr>
              <a:t>, </a:t>
            </a:r>
            <a:br>
              <a:rPr lang="de-DE" sz="1100" b="1" dirty="0" smtClean="0">
                <a:solidFill>
                  <a:schemeClr val="bg1"/>
                </a:solidFill>
              </a:rPr>
            </a:br>
            <a:r>
              <a:rPr lang="de-DE" sz="1100" b="1" dirty="0" smtClean="0">
                <a:solidFill>
                  <a:schemeClr val="bg1"/>
                </a:solidFill>
              </a:rPr>
              <a:t>Operating </a:t>
            </a:r>
            <a:r>
              <a:rPr lang="de-DE" sz="1100" b="1" dirty="0" err="1" smtClean="0">
                <a:solidFill>
                  <a:schemeClr val="bg1"/>
                </a:solidFill>
              </a:rPr>
              <a:t>since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January</a:t>
            </a:r>
            <a:r>
              <a:rPr lang="de-DE" sz="1100" b="1" dirty="0" smtClean="0">
                <a:solidFill>
                  <a:schemeClr val="bg1"/>
                </a:solidFill>
              </a:rPr>
              <a:t> 2014 </a:t>
            </a:r>
          </a:p>
        </p:txBody>
      </p:sp>
      <p:pic>
        <p:nvPicPr>
          <p:cNvPr id="14" name="Grafik 13" descr="20140919_203228.jpg"/>
          <p:cNvPicPr>
            <a:picLocks noChangeAspect="1"/>
          </p:cNvPicPr>
          <p:nvPr/>
        </p:nvPicPr>
        <p:blipFill>
          <a:blip r:embed="rId5" cstate="print"/>
          <a:srcRect l="3059" t="17179"/>
          <a:stretch>
            <a:fillRect/>
          </a:stretch>
        </p:blipFill>
        <p:spPr>
          <a:xfrm>
            <a:off x="6156176" y="2492896"/>
            <a:ext cx="2732998" cy="175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hteck 15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58000" y="6286500"/>
            <a:ext cx="1905000" cy="457200"/>
          </a:xfrm>
          <a:noFill/>
        </p:spPr>
        <p:txBody>
          <a:bodyPr/>
          <a:lstStyle/>
          <a:p>
            <a:fld id="{C527B71C-8D46-467F-A50B-FC333CE6FDD9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457200" y="285750"/>
            <a:ext cx="632936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3. Example</a:t>
            </a:r>
            <a:b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    Roofs – Source of revenue</a:t>
            </a:r>
          </a:p>
          <a:p>
            <a:pPr>
              <a:defRPr/>
            </a:pPr>
            <a:endParaRPr lang="en-US" kern="0" dirty="0">
              <a:solidFill>
                <a:srgbClr val="FF9933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23529" y="1089102"/>
            <a:ext cx="8391876" cy="611706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Target: 1000-Roofs-Photovoltaic-Program                      (Result: 3600 plants)</a:t>
            </a:r>
          </a:p>
          <a:p>
            <a:pPr algn="ctr">
              <a:spcBef>
                <a:spcPct val="50000"/>
              </a:spcBef>
            </a:pPr>
            <a:r>
              <a:rPr lang="en-US" sz="1050" b="1" dirty="0" smtClean="0">
                <a:solidFill>
                  <a:schemeClr val="bg1"/>
                </a:solidFill>
              </a:rPr>
              <a:t>Rhein-</a:t>
            </a:r>
            <a:r>
              <a:rPr lang="en-US" sz="1050" b="1" dirty="0" err="1" smtClean="0">
                <a:solidFill>
                  <a:schemeClr val="bg1"/>
                </a:solidFill>
              </a:rPr>
              <a:t>Hunsrück</a:t>
            </a:r>
            <a:r>
              <a:rPr lang="en-US" sz="1050" b="1" dirty="0" smtClean="0">
                <a:solidFill>
                  <a:schemeClr val="bg1"/>
                </a:solidFill>
              </a:rPr>
              <a:t> District; </a:t>
            </a:r>
            <a:r>
              <a:rPr lang="en-US" sz="1050" b="1" dirty="0" err="1" smtClean="0">
                <a:solidFill>
                  <a:schemeClr val="bg1"/>
                </a:solidFill>
              </a:rPr>
              <a:t>Volksbank</a:t>
            </a:r>
            <a:r>
              <a:rPr lang="en-US" sz="1050" b="1" dirty="0" smtClean="0">
                <a:solidFill>
                  <a:schemeClr val="bg1"/>
                </a:solidFill>
              </a:rPr>
              <a:t> and </a:t>
            </a:r>
            <a:r>
              <a:rPr lang="en-US" sz="1050" b="1" dirty="0" err="1" smtClean="0">
                <a:solidFill>
                  <a:schemeClr val="bg1"/>
                </a:solidFill>
              </a:rPr>
              <a:t>Raiffeisen</a:t>
            </a:r>
            <a:r>
              <a:rPr lang="en-US" sz="1050" b="1" dirty="0" smtClean="0">
                <a:solidFill>
                  <a:schemeClr val="bg1"/>
                </a:solidFill>
              </a:rPr>
              <a:t> Bank Institutes in the District; Smart </a:t>
            </a:r>
            <a:r>
              <a:rPr lang="en-US" sz="1050" b="1" dirty="0" err="1" smtClean="0">
                <a:solidFill>
                  <a:schemeClr val="bg1"/>
                </a:solidFill>
              </a:rPr>
              <a:t>Geomatics</a:t>
            </a:r>
            <a:r>
              <a:rPr lang="en-US" sz="1050" b="1" dirty="0" smtClean="0">
                <a:solidFill>
                  <a:schemeClr val="bg1"/>
                </a:solidFill>
              </a:rPr>
              <a:t>; State agency for measuring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18" name="Grafik 12" descr="solarkatas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716088"/>
            <a:ext cx="57245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699792" y="5661248"/>
            <a:ext cx="6097538" cy="3683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dirty="0" smtClean="0">
                <a:solidFill>
                  <a:schemeClr val="bg1"/>
                </a:solidFill>
              </a:rPr>
              <a:t>www.solarkataster-rhein-hunsrueck.de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Textfeld 8"/>
          <p:cNvSpPr txBox="1">
            <a:spLocks noChangeArrowheads="1"/>
          </p:cNvSpPr>
          <p:nvPr/>
        </p:nvSpPr>
        <p:spPr bwMode="auto">
          <a:xfrm>
            <a:off x="6156176" y="2924944"/>
            <a:ext cx="2663825" cy="227754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Results: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Out of 80.000 roofs in the District 58.600 are suitable for PV.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Nearly the whole annual power demand of about 488 Mio. kWh could be covered. 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At the moment already 13 % of this potential is used.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Picture 1068" descr="K:\Bildstelle\Effgen Simone\Neuer Ordner\02.jpg"/>
          <p:cNvPicPr>
            <a:picLocks noChangeAspect="1" noChangeArrowheads="1"/>
          </p:cNvPicPr>
          <p:nvPr/>
        </p:nvPicPr>
        <p:blipFill>
          <a:blip r:embed="rId4" cstate="print"/>
          <a:srcRect b="4865"/>
          <a:stretch>
            <a:fillRect/>
          </a:stretch>
        </p:blipFill>
        <p:spPr bwMode="auto">
          <a:xfrm>
            <a:off x="539750" y="4005263"/>
            <a:ext cx="18256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8"/>
          <p:cNvSpPr txBox="1">
            <a:spLocks noChangeArrowheads="1"/>
          </p:cNvSpPr>
          <p:nvPr/>
        </p:nvSpPr>
        <p:spPr bwMode="auto">
          <a:xfrm>
            <a:off x="166873" y="2372687"/>
            <a:ext cx="1965482" cy="1200329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Only for owners specific information:</a:t>
            </a:r>
          </a:p>
          <a:p>
            <a:pPr>
              <a:buFontTx/>
              <a:buChar char="-"/>
            </a:pPr>
            <a:r>
              <a:rPr lang="en-US" sz="1200" b="1" dirty="0" smtClean="0">
                <a:solidFill>
                  <a:schemeClr val="bg1"/>
                </a:solidFill>
              </a:rPr>
              <a:t> roof pitch</a:t>
            </a:r>
          </a:p>
          <a:p>
            <a:pPr>
              <a:buFontTx/>
              <a:buChar char="-"/>
            </a:pPr>
            <a:r>
              <a:rPr lang="en-US" sz="1200" b="1" dirty="0" smtClean="0">
                <a:solidFill>
                  <a:schemeClr val="bg1"/>
                </a:solidFill>
              </a:rPr>
              <a:t> area</a:t>
            </a:r>
          </a:p>
          <a:p>
            <a:pPr>
              <a:buFontTx/>
              <a:buChar char="-"/>
            </a:pPr>
            <a:r>
              <a:rPr lang="en-US" sz="1200" b="1" dirty="0" smtClean="0">
                <a:solidFill>
                  <a:schemeClr val="bg1"/>
                </a:solidFill>
              </a:rPr>
              <a:t> capacity</a:t>
            </a:r>
          </a:p>
          <a:p>
            <a:pPr>
              <a:buFontTx/>
              <a:buChar char="-"/>
            </a:pPr>
            <a:r>
              <a:rPr lang="en-US" sz="1200" b="1" dirty="0" smtClean="0">
                <a:solidFill>
                  <a:schemeClr val="bg1"/>
                </a:solidFill>
              </a:rPr>
              <a:t> energy yield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Solarauskunf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770" y="3639338"/>
            <a:ext cx="2331914" cy="245395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8ED3380-030E-46F5-BA40-34DD4AA427B0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457200" y="285750"/>
            <a:ext cx="632936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3. Example Usage of solar energy:</a:t>
            </a:r>
            <a:b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    District administration as a model</a:t>
            </a:r>
            <a:endParaRPr lang="en-US" kern="0" dirty="0">
              <a:solidFill>
                <a:srgbClr val="FF9933"/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060575"/>
            <a:ext cx="3816350" cy="2500313"/>
          </a:xfrm>
          <a:prstGeom prst="rect">
            <a:avLst/>
          </a:prstGeom>
          <a:noFill/>
          <a:ln w="349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19" name="Textfeld 12"/>
          <p:cNvSpPr txBox="1">
            <a:spLocks noChangeArrowheads="1"/>
          </p:cNvSpPr>
          <p:nvPr/>
        </p:nvSpPr>
        <p:spPr bwMode="auto">
          <a:xfrm>
            <a:off x="5076825" y="4724400"/>
            <a:ext cx="3598863" cy="339725"/>
          </a:xfrm>
          <a:prstGeom prst="rect">
            <a:avLst/>
          </a:prstGeom>
          <a:solidFill>
            <a:srgbClr val="0066CC"/>
          </a:solidFill>
          <a:ln w="28575">
            <a:solidFill>
              <a:srgbClr val="0066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chemeClr val="bg1"/>
                </a:solidFill>
              </a:rPr>
              <a:t>2011:                                    366 kWp</a:t>
            </a:r>
          </a:p>
        </p:txBody>
      </p:sp>
      <p:sp>
        <p:nvSpPr>
          <p:cNvPr id="20" name="Rechteck 13"/>
          <p:cNvSpPr>
            <a:spLocks noChangeArrowheads="1"/>
          </p:cNvSpPr>
          <p:nvPr/>
        </p:nvSpPr>
        <p:spPr bwMode="auto">
          <a:xfrm>
            <a:off x="429393" y="1124744"/>
            <a:ext cx="8247063" cy="630238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 District uses all suitable roofs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Example: School center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2060575"/>
            <a:ext cx="3570288" cy="2500313"/>
          </a:xfrm>
          <a:prstGeom prst="rect">
            <a:avLst/>
          </a:prstGeom>
          <a:noFill/>
          <a:ln w="349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2" name="Textfeld 17"/>
          <p:cNvSpPr txBox="1">
            <a:spLocks noChangeArrowheads="1"/>
          </p:cNvSpPr>
          <p:nvPr/>
        </p:nvSpPr>
        <p:spPr bwMode="auto">
          <a:xfrm>
            <a:off x="468313" y="4724400"/>
            <a:ext cx="3816350" cy="339725"/>
          </a:xfrm>
          <a:prstGeom prst="rect">
            <a:avLst/>
          </a:prstGeom>
          <a:solidFill>
            <a:srgbClr val="0066CC"/>
          </a:solidFill>
          <a:ln w="28575">
            <a:solidFill>
              <a:srgbClr val="0066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solidFill>
                  <a:schemeClr val="bg1"/>
                </a:solidFill>
              </a:rPr>
              <a:t>2007:                                         35 kWp</a:t>
            </a:r>
          </a:p>
        </p:txBody>
      </p:sp>
      <p:sp>
        <p:nvSpPr>
          <p:cNvPr id="23" name="Textfeld 20"/>
          <p:cNvSpPr txBox="1">
            <a:spLocks noChangeArrowheads="1"/>
          </p:cNvSpPr>
          <p:nvPr/>
        </p:nvSpPr>
        <p:spPr bwMode="auto">
          <a:xfrm>
            <a:off x="5076825" y="5157788"/>
            <a:ext cx="3598863" cy="83099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0000"/>
                </a:solidFill>
              </a:rPr>
              <a:t>The first school 	  	  93 </a:t>
            </a:r>
            <a:r>
              <a:rPr lang="en-US" sz="1200" dirty="0" err="1" smtClean="0">
                <a:solidFill>
                  <a:srgbClr val="000000"/>
                </a:solidFill>
              </a:rPr>
              <a:t>kWp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  <a:p>
            <a:pPr eaLnBrk="0" hangingPunct="0"/>
            <a:r>
              <a:rPr lang="en-US" sz="1200" dirty="0" smtClean="0">
                <a:solidFill>
                  <a:srgbClr val="000000"/>
                </a:solidFill>
              </a:rPr>
              <a:t>The second school 		153 </a:t>
            </a:r>
            <a:r>
              <a:rPr lang="en-US" sz="1200" dirty="0" err="1" smtClean="0">
                <a:solidFill>
                  <a:srgbClr val="000000"/>
                </a:solidFill>
              </a:rPr>
              <a:t>kWp</a:t>
            </a:r>
            <a:endParaRPr lang="en-US" sz="12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sz="1200" dirty="0" smtClean="0">
                <a:solidFill>
                  <a:srgbClr val="000000"/>
                </a:solidFill>
              </a:rPr>
              <a:t>Home for disabled		100 </a:t>
            </a:r>
            <a:r>
              <a:rPr lang="en-US" sz="1200" dirty="0" err="1" smtClean="0">
                <a:solidFill>
                  <a:srgbClr val="000000"/>
                </a:solidFill>
              </a:rPr>
              <a:t>kWp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  <a:p>
            <a:pPr eaLnBrk="0" hangingPunct="0"/>
            <a:r>
              <a:rPr lang="en-US" sz="1200" dirty="0" smtClean="0">
                <a:solidFill>
                  <a:srgbClr val="000000"/>
                </a:solidFill>
              </a:rPr>
              <a:t>Kindergarten for disabled 	                       20 </a:t>
            </a:r>
            <a:r>
              <a:rPr lang="en-US" sz="1200" dirty="0" err="1" smtClean="0">
                <a:solidFill>
                  <a:srgbClr val="000000"/>
                </a:solidFill>
              </a:rPr>
              <a:t>kWp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Textfeld 21"/>
          <p:cNvSpPr txBox="1">
            <a:spLocks noChangeArrowheads="1"/>
          </p:cNvSpPr>
          <p:nvPr/>
        </p:nvSpPr>
        <p:spPr bwMode="auto">
          <a:xfrm>
            <a:off x="468313" y="5199063"/>
            <a:ext cx="3816350" cy="83099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0000"/>
                </a:solidFill>
              </a:rPr>
              <a:t>PV system in the school center:</a:t>
            </a:r>
          </a:p>
          <a:p>
            <a:pPr eaLnBrk="0" hangingPunct="0"/>
            <a:endParaRPr lang="en-US" sz="1200" dirty="0" smtClean="0">
              <a:solidFill>
                <a:srgbClr val="000000"/>
              </a:solidFill>
            </a:endParaRPr>
          </a:p>
          <a:p>
            <a:pPr eaLnBrk="0" hangingPunct="0"/>
            <a:endParaRPr lang="en-US" sz="12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sz="1200" dirty="0" smtClean="0">
                <a:solidFill>
                  <a:srgbClr val="000000"/>
                </a:solidFill>
              </a:rPr>
              <a:t>The first school   	                            35 </a:t>
            </a:r>
            <a:r>
              <a:rPr lang="en-US" sz="1200" dirty="0" err="1" smtClean="0">
                <a:solidFill>
                  <a:srgbClr val="000000"/>
                </a:solidFill>
              </a:rPr>
              <a:t>kWp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E88D7C-4821-4ABF-8C28-E1B83340F726}" type="slidenum">
              <a:rPr lang="de-DE" smtClean="0"/>
              <a:pPr/>
              <a:t>15</a:t>
            </a:fld>
            <a:endParaRPr lang="de-DE" dirty="0" smtClean="0"/>
          </a:p>
        </p:txBody>
      </p:sp>
      <p:sp>
        <p:nvSpPr>
          <p:cNvPr id="16389" name="Rectangle 33"/>
          <p:cNvSpPr>
            <a:spLocks noChangeArrowheads="1"/>
          </p:cNvSpPr>
          <p:nvPr/>
        </p:nvSpPr>
        <p:spPr bwMode="auto">
          <a:xfrm>
            <a:off x="357188" y="285750"/>
            <a:ext cx="55006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</p:txBody>
      </p:sp>
      <p:sp>
        <p:nvSpPr>
          <p:cNvPr id="16390" name="Rechteck 7"/>
          <p:cNvSpPr>
            <a:spLocks noChangeArrowheads="1"/>
          </p:cNvSpPr>
          <p:nvPr/>
        </p:nvSpPr>
        <p:spPr bwMode="auto">
          <a:xfrm>
            <a:off x="467544" y="260648"/>
            <a:ext cx="69119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4. </a:t>
            </a:r>
            <a:r>
              <a:rPr lang="en-US" dirty="0" smtClean="0">
                <a:solidFill>
                  <a:srgbClr val="FF9933"/>
                </a:solidFill>
                <a:latin typeface="Arial Black" pitchFamily="34" charset="0"/>
              </a:rPr>
              <a:t>Promotion of acceptance </a:t>
            </a:r>
            <a:br>
              <a:rPr lang="en-US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9933"/>
                </a:solidFill>
                <a:latin typeface="Arial Black" pitchFamily="34" charset="0"/>
              </a:rPr>
              <a:t>    of renewable energy</a:t>
            </a:r>
          </a:p>
          <a:p>
            <a:endParaRPr lang="de-DE" dirty="0"/>
          </a:p>
        </p:txBody>
      </p:sp>
      <p:pic>
        <p:nvPicPr>
          <p:cNvPr id="16391" name="Grafik 10" descr="Windenergie-Windraeder-Autobahn_6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965575"/>
            <a:ext cx="3167063" cy="2127250"/>
          </a:xfrm>
          <a:prstGeom prst="rect">
            <a:avLst/>
          </a:prstGeom>
          <a:noFill/>
          <a:ln w="28575">
            <a:solidFill>
              <a:srgbClr val="0066CC"/>
            </a:solidFill>
            <a:miter lim="800000"/>
            <a:headEnd/>
            <a:tailEnd/>
          </a:ln>
        </p:spPr>
      </p:pic>
      <p:pic>
        <p:nvPicPr>
          <p:cNvPr id="16392" name="Grafik 9" descr="587683418B_20887_v1_800x600.jpg"/>
          <p:cNvPicPr>
            <a:picLocks noChangeAspect="1"/>
          </p:cNvPicPr>
          <p:nvPr/>
        </p:nvPicPr>
        <p:blipFill>
          <a:blip r:embed="rId4" cstate="print"/>
          <a:srcRect t="10001"/>
          <a:stretch>
            <a:fillRect/>
          </a:stretch>
        </p:blipFill>
        <p:spPr bwMode="auto">
          <a:xfrm>
            <a:off x="3275856" y="1988840"/>
            <a:ext cx="3167063" cy="1872208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16393" name="Grafik 17" descr="CRW_6179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68313" y="1988840"/>
            <a:ext cx="2663825" cy="411033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6395" name="Textfeld 19"/>
          <p:cNvSpPr txBox="1">
            <a:spLocks noChangeArrowheads="1"/>
          </p:cNvSpPr>
          <p:nvPr/>
        </p:nvSpPr>
        <p:spPr bwMode="auto">
          <a:xfrm>
            <a:off x="6732240" y="1972489"/>
            <a:ext cx="2084225" cy="4093428"/>
          </a:xfrm>
          <a:prstGeom prst="rect">
            <a:avLst/>
          </a:prstGeom>
          <a:noFill/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</a:rPr>
              <a:t>Acceptance through:</a:t>
            </a:r>
            <a:br>
              <a:rPr lang="en-US" b="1" dirty="0" smtClean="0">
                <a:solidFill>
                  <a:srgbClr val="0066CC"/>
                </a:solidFill>
              </a:rPr>
            </a:br>
            <a:endParaRPr lang="en-US" b="1" dirty="0" smtClean="0">
              <a:solidFill>
                <a:srgbClr val="0066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b="1" dirty="0" smtClean="0">
                <a:solidFill>
                  <a:srgbClr val="0066CC"/>
                </a:solidFill>
              </a:rPr>
              <a:t> early and comprehensive public information </a:t>
            </a:r>
            <a:br>
              <a:rPr lang="en-US" sz="1400" b="1" dirty="0" smtClean="0">
                <a:solidFill>
                  <a:srgbClr val="0066CC"/>
                </a:solidFill>
              </a:rPr>
            </a:br>
            <a:endParaRPr lang="en-US" sz="800" b="1" dirty="0" smtClean="0">
              <a:solidFill>
                <a:srgbClr val="0066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b="1" dirty="0" smtClean="0">
                <a:solidFill>
                  <a:srgbClr val="0066CC"/>
                </a:solidFill>
              </a:rPr>
              <a:t> financial participation of the citizens</a:t>
            </a:r>
            <a:br>
              <a:rPr lang="en-US" sz="1400" b="1" dirty="0" smtClean="0">
                <a:solidFill>
                  <a:srgbClr val="0066CC"/>
                </a:solidFill>
              </a:rPr>
            </a:br>
            <a:endParaRPr lang="en-US" sz="800" b="1" dirty="0" smtClean="0">
              <a:solidFill>
                <a:srgbClr val="0066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b="1" dirty="0" smtClean="0">
                <a:solidFill>
                  <a:srgbClr val="0066CC"/>
                </a:solidFill>
              </a:rPr>
              <a:t> communal solidarity pact</a:t>
            </a:r>
            <a:br>
              <a:rPr lang="en-US" sz="1400" b="1" dirty="0" smtClean="0">
                <a:solidFill>
                  <a:srgbClr val="0066CC"/>
                </a:solidFill>
              </a:rPr>
            </a:br>
            <a:endParaRPr lang="en-US" sz="800" b="1" dirty="0" smtClean="0">
              <a:solidFill>
                <a:srgbClr val="0066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b="1" dirty="0" smtClean="0">
                <a:solidFill>
                  <a:srgbClr val="0066CC"/>
                </a:solidFill>
              </a:rPr>
              <a:t> cheaper electricity through direct marketing (citizen’s electricity, communal electricity)</a:t>
            </a:r>
            <a:endParaRPr lang="en-US" sz="1400" b="1" dirty="0">
              <a:solidFill>
                <a:srgbClr val="0066CC"/>
              </a:solidFill>
            </a:endParaRPr>
          </a:p>
        </p:txBody>
      </p:sp>
      <p:sp>
        <p:nvSpPr>
          <p:cNvPr id="12" name="Rechteck 5"/>
          <p:cNvSpPr>
            <a:spLocks noChangeArrowheads="1"/>
          </p:cNvSpPr>
          <p:nvPr/>
        </p:nvSpPr>
        <p:spPr bwMode="auto">
          <a:xfrm>
            <a:off x="467544" y="1198493"/>
            <a:ext cx="8352928" cy="646331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From today‘s 206 to 292 wind turbines – mostly on municipality areas -   this changes the landscape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95536" y="6230712"/>
            <a:ext cx="83529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7DEE03C-3688-4453-8631-A9E5691EFC71}" type="slidenum">
              <a:rPr lang="de-DE" smtClean="0"/>
              <a:pPr>
                <a:defRPr/>
              </a:pPr>
              <a:t>16</a:t>
            </a:fld>
            <a:endParaRPr lang="de-DE" dirty="0" smtClean="0"/>
          </a:p>
        </p:txBody>
      </p:sp>
      <p:sp>
        <p:nvSpPr>
          <p:cNvPr id="21508" name="Rectangle 33"/>
          <p:cNvSpPr>
            <a:spLocks noChangeArrowheads="1"/>
          </p:cNvSpPr>
          <p:nvPr/>
        </p:nvSpPr>
        <p:spPr bwMode="auto">
          <a:xfrm>
            <a:off x="357188" y="285750"/>
            <a:ext cx="55006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/>
          </a:p>
        </p:txBody>
      </p:sp>
      <p:sp>
        <p:nvSpPr>
          <p:cNvPr id="21509" name="Rechteck 7"/>
          <p:cNvSpPr>
            <a:spLocks noChangeArrowheads="1"/>
          </p:cNvSpPr>
          <p:nvPr/>
        </p:nvSpPr>
        <p:spPr bwMode="auto">
          <a:xfrm>
            <a:off x="468313" y="260350"/>
            <a:ext cx="6911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4.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Energy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gets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visible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–</a:t>
            </a:r>
            <a:endParaRPr lang="de-DE" dirty="0">
              <a:solidFill>
                <a:srgbClr val="FF9933"/>
              </a:solidFill>
              <a:latin typeface="Arial Black" pitchFamily="34" charset="0"/>
            </a:endParaRPr>
          </a:p>
          <a:p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   </a:t>
            </a:r>
            <a:r>
              <a:rPr lang="en-US" dirty="0" smtClean="0">
                <a:solidFill>
                  <a:srgbClr val="FF9933"/>
                </a:solidFill>
                <a:latin typeface="Arial Black" pitchFamily="34" charset="0"/>
              </a:rPr>
              <a:t>promotion of acceptance of renewable energy</a:t>
            </a:r>
            <a:endParaRPr lang="de-DE" dirty="0"/>
          </a:p>
        </p:txBody>
      </p:sp>
      <p:pic>
        <p:nvPicPr>
          <p:cNvPr id="16391" name="Grafik 10" descr="Windenergie-Windraeder-Autobahn_606.jpg"/>
          <p:cNvPicPr>
            <a:picLocks noChangeAspect="1"/>
          </p:cNvPicPr>
          <p:nvPr/>
        </p:nvPicPr>
        <p:blipFill>
          <a:blip r:embed="rId3" cstate="print"/>
          <a:srcRect r="7792"/>
          <a:stretch>
            <a:fillRect/>
          </a:stretch>
        </p:blipFill>
        <p:spPr bwMode="auto">
          <a:xfrm>
            <a:off x="3192636" y="1844675"/>
            <a:ext cx="2555875" cy="184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511" name="Rechteck 5"/>
          <p:cNvSpPr>
            <a:spLocks noChangeArrowheads="1"/>
          </p:cNvSpPr>
          <p:nvPr/>
        </p:nvSpPr>
        <p:spPr bwMode="auto">
          <a:xfrm>
            <a:off x="3157711" y="3860800"/>
            <a:ext cx="2590800" cy="200054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overhead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line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sz="1100" b="1" dirty="0" smtClean="0">
                <a:solidFill>
                  <a:schemeClr val="bg1"/>
                </a:solidFill>
              </a:rPr>
              <a:t>in </a:t>
            </a:r>
            <a:r>
              <a:rPr lang="de-DE" sz="1100" b="1" dirty="0" err="1" smtClean="0">
                <a:solidFill>
                  <a:schemeClr val="bg1"/>
                </a:solidFill>
              </a:rPr>
              <a:t>the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district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of</a:t>
            </a:r>
            <a:r>
              <a:rPr lang="de-DE" sz="1100" b="1" dirty="0" smtClean="0">
                <a:solidFill>
                  <a:schemeClr val="bg1"/>
                </a:solidFill>
              </a:rPr>
              <a:t> Rhein-Hunsrück:</a:t>
            </a:r>
            <a:endParaRPr lang="de-DE" sz="1100" b="1" dirty="0">
              <a:solidFill>
                <a:schemeClr val="bg1"/>
              </a:solidFill>
            </a:endParaRPr>
          </a:p>
          <a:p>
            <a:endParaRPr lang="de-DE" sz="1100" b="1" dirty="0">
              <a:solidFill>
                <a:schemeClr val="bg1"/>
              </a:solidFill>
            </a:endParaRPr>
          </a:p>
          <a:p>
            <a:endParaRPr lang="de-DE" sz="11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394 km </a:t>
            </a:r>
            <a:r>
              <a:rPr lang="de-DE" sz="1100" b="1" dirty="0" err="1" smtClean="0">
                <a:solidFill>
                  <a:schemeClr val="bg1"/>
                </a:solidFill>
              </a:rPr>
              <a:t>overhead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circuit</a:t>
            </a:r>
            <a:endParaRPr lang="de-DE" sz="1100" b="1" dirty="0">
              <a:solidFill>
                <a:schemeClr val="bg1"/>
              </a:solidFill>
            </a:endParaRPr>
          </a:p>
          <a:p>
            <a:r>
              <a:rPr lang="de-DE" sz="1100" b="1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 28 km </a:t>
            </a:r>
            <a:r>
              <a:rPr lang="de-DE" sz="1100" b="1" dirty="0" err="1" smtClean="0">
                <a:solidFill>
                  <a:schemeClr val="bg1"/>
                </a:solidFill>
              </a:rPr>
              <a:t>maximum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voltage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>
                <a:solidFill>
                  <a:schemeClr val="bg1"/>
                </a:solidFill>
              </a:rPr>
              <a:t/>
            </a:r>
            <a:br>
              <a:rPr lang="de-DE" sz="1100" b="1" dirty="0">
                <a:solidFill>
                  <a:schemeClr val="bg1"/>
                </a:solidFill>
              </a:rPr>
            </a:br>
            <a:r>
              <a:rPr lang="de-DE" sz="1100" b="1" dirty="0">
                <a:solidFill>
                  <a:schemeClr val="bg1"/>
                </a:solidFill>
              </a:rPr>
              <a:t>             (380 </a:t>
            </a:r>
            <a:r>
              <a:rPr lang="de-DE" sz="1100" b="1" dirty="0" err="1">
                <a:solidFill>
                  <a:schemeClr val="bg1"/>
                </a:solidFill>
              </a:rPr>
              <a:t>kV</a:t>
            </a:r>
            <a:r>
              <a:rPr lang="de-DE" sz="1100" b="1" dirty="0">
                <a:solidFill>
                  <a:schemeClr val="bg1"/>
                </a:solidFill>
              </a:rPr>
              <a:t> und 220 </a:t>
            </a:r>
            <a:r>
              <a:rPr lang="de-DE" sz="1100" b="1" dirty="0" err="1">
                <a:solidFill>
                  <a:schemeClr val="bg1"/>
                </a:solidFill>
              </a:rPr>
              <a:t>kV</a:t>
            </a:r>
            <a:r>
              <a:rPr lang="de-DE" sz="1100" b="1" dirty="0">
                <a:solidFill>
                  <a:schemeClr val="bg1"/>
                </a:solidFill>
              </a:rPr>
              <a:t>)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  86 km </a:t>
            </a:r>
            <a:r>
              <a:rPr lang="de-DE" sz="1100" b="1" dirty="0" err="1" smtClean="0">
                <a:solidFill>
                  <a:schemeClr val="bg1"/>
                </a:solidFill>
              </a:rPr>
              <a:t>high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voltage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>
                <a:solidFill>
                  <a:schemeClr val="bg1"/>
                </a:solidFill>
              </a:rPr>
              <a:t>(110 </a:t>
            </a:r>
            <a:r>
              <a:rPr lang="de-DE" sz="1100" b="1" dirty="0" err="1">
                <a:solidFill>
                  <a:schemeClr val="bg1"/>
                </a:solidFill>
              </a:rPr>
              <a:t>kV</a:t>
            </a:r>
            <a:r>
              <a:rPr lang="de-DE" sz="1100" b="1" dirty="0">
                <a:solidFill>
                  <a:schemeClr val="bg1"/>
                </a:solidFill>
              </a:rPr>
              <a:t>)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280 km </a:t>
            </a:r>
            <a:r>
              <a:rPr lang="de-DE" sz="1100" b="1" dirty="0" err="1" smtClean="0">
                <a:solidFill>
                  <a:schemeClr val="bg1"/>
                </a:solidFill>
              </a:rPr>
              <a:t>middle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voltage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1513" name="Rechteck 5"/>
          <p:cNvSpPr>
            <a:spLocks noChangeArrowheads="1"/>
          </p:cNvSpPr>
          <p:nvPr/>
        </p:nvSpPr>
        <p:spPr bwMode="auto">
          <a:xfrm>
            <a:off x="323850" y="1196975"/>
            <a:ext cx="8640763" cy="353943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700" b="1" dirty="0" err="1" smtClean="0">
                <a:solidFill>
                  <a:schemeClr val="bg1"/>
                </a:solidFill>
              </a:rPr>
              <a:t>thesis</a:t>
            </a:r>
            <a:r>
              <a:rPr lang="de-DE" sz="1700" b="1" dirty="0" smtClean="0">
                <a:solidFill>
                  <a:schemeClr val="bg1"/>
                </a:solidFill>
              </a:rPr>
              <a:t> : </a:t>
            </a:r>
            <a:r>
              <a:rPr lang="de-DE" sz="1700" b="1" dirty="0" err="1" smtClean="0">
                <a:solidFill>
                  <a:schemeClr val="bg1"/>
                </a:solidFill>
              </a:rPr>
              <a:t>any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 err="1" smtClean="0">
                <a:solidFill>
                  <a:schemeClr val="bg1"/>
                </a:solidFill>
              </a:rPr>
              <a:t>generation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 err="1" smtClean="0">
                <a:solidFill>
                  <a:schemeClr val="bg1"/>
                </a:solidFill>
              </a:rPr>
              <a:t>modifies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 err="1" smtClean="0">
                <a:solidFill>
                  <a:schemeClr val="bg1"/>
                </a:solidFill>
              </a:rPr>
              <a:t>its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 err="1" smtClean="0">
                <a:solidFill>
                  <a:schemeClr val="bg1"/>
                </a:solidFill>
              </a:rPr>
              <a:t>landscape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>
                <a:solidFill>
                  <a:schemeClr val="bg1"/>
                </a:solidFill>
              </a:rPr>
              <a:t>/ </a:t>
            </a:r>
            <a:r>
              <a:rPr lang="de-DE" sz="1700" b="1" dirty="0" err="1" smtClean="0">
                <a:solidFill>
                  <a:schemeClr val="bg1"/>
                </a:solidFill>
              </a:rPr>
              <a:t>familiarity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 err="1" smtClean="0">
                <a:solidFill>
                  <a:schemeClr val="bg1"/>
                </a:solidFill>
              </a:rPr>
              <a:t>is</a:t>
            </a:r>
            <a:r>
              <a:rPr lang="de-DE" sz="1700" b="1" dirty="0" smtClean="0">
                <a:solidFill>
                  <a:schemeClr val="bg1"/>
                </a:solidFill>
              </a:rPr>
              <a:t> </a:t>
            </a:r>
            <a:r>
              <a:rPr lang="de-DE" sz="1700" b="1" dirty="0" err="1" smtClean="0">
                <a:solidFill>
                  <a:schemeClr val="bg1"/>
                </a:solidFill>
              </a:rPr>
              <a:t>deciding</a:t>
            </a:r>
            <a:endParaRPr lang="de-DE" sz="1700" b="1" dirty="0">
              <a:solidFill>
                <a:schemeClr val="bg1"/>
              </a:solidFill>
            </a:endParaRPr>
          </a:p>
        </p:txBody>
      </p:sp>
      <p:pic>
        <p:nvPicPr>
          <p:cNvPr id="16" name="Grafik 10" descr="Windenergie-Windraeder-Autobahn_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8" y="1844675"/>
            <a:ext cx="2152650" cy="184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515" name="Rechteck 5"/>
          <p:cNvSpPr>
            <a:spLocks noChangeArrowheads="1"/>
          </p:cNvSpPr>
          <p:nvPr/>
        </p:nvSpPr>
        <p:spPr bwMode="auto">
          <a:xfrm>
            <a:off x="467296" y="3860800"/>
            <a:ext cx="2160488" cy="200054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railway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territory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sz="1100" b="1" dirty="0" err="1" smtClean="0">
                <a:solidFill>
                  <a:schemeClr val="bg1"/>
                </a:solidFill>
              </a:rPr>
              <a:t>for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example</a:t>
            </a:r>
            <a:r>
              <a:rPr lang="de-DE" sz="1100" b="1" dirty="0" smtClean="0">
                <a:solidFill>
                  <a:schemeClr val="bg1"/>
                </a:solidFill>
              </a:rPr>
              <a:t> Frankfurt </a:t>
            </a:r>
            <a:br>
              <a:rPr lang="de-DE" sz="1100" b="1" dirty="0" smtClean="0">
                <a:solidFill>
                  <a:schemeClr val="bg1"/>
                </a:solidFill>
              </a:rPr>
            </a:br>
            <a:r>
              <a:rPr lang="de-DE" sz="1100" b="1" dirty="0" err="1" smtClean="0">
                <a:solidFill>
                  <a:schemeClr val="bg1"/>
                </a:solidFill>
              </a:rPr>
              <a:t>central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station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>
                <a:solidFill>
                  <a:schemeClr val="bg1"/>
                </a:solidFill>
              </a:rPr>
              <a:t>:</a:t>
            </a:r>
          </a:p>
          <a:p>
            <a:endParaRPr lang="de-DE" sz="11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72 ha </a:t>
            </a:r>
          </a:p>
          <a:p>
            <a:r>
              <a:rPr lang="de-DE" sz="1100" b="1" dirty="0" err="1" smtClean="0">
                <a:solidFill>
                  <a:schemeClr val="bg1"/>
                </a:solidFill>
              </a:rPr>
              <a:t>best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area</a:t>
            </a:r>
            <a:r>
              <a:rPr lang="de-DE" sz="1100" b="1" dirty="0" smtClean="0">
                <a:solidFill>
                  <a:schemeClr val="bg1"/>
                </a:solidFill>
              </a:rPr>
              <a:t> in </a:t>
            </a:r>
            <a:r>
              <a:rPr lang="de-DE" sz="1100" b="1" dirty="0" err="1" smtClean="0">
                <a:solidFill>
                  <a:schemeClr val="bg1"/>
                </a:solidFill>
              </a:rPr>
              <a:t>the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city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center</a:t>
            </a:r>
            <a:endParaRPr lang="de-DE" sz="1100" b="1" dirty="0">
              <a:solidFill>
                <a:schemeClr val="bg1"/>
              </a:solidFill>
            </a:endParaRPr>
          </a:p>
          <a:p>
            <a:r>
              <a:rPr lang="de-DE" sz="1100" b="1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b="1" dirty="0" err="1" smtClean="0">
                <a:solidFill>
                  <a:schemeClr val="bg1"/>
                </a:solidFill>
              </a:rPr>
              <a:t>marked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area</a:t>
            </a:r>
            <a:r>
              <a:rPr lang="de-DE" sz="1100" b="1" dirty="0" smtClean="0">
                <a:solidFill>
                  <a:schemeClr val="bg1"/>
                </a:solidFill>
              </a:rPr>
              <a:t>: </a:t>
            </a:r>
            <a:endParaRPr lang="de-DE" sz="1100" b="1" dirty="0">
              <a:solidFill>
                <a:schemeClr val="bg1"/>
              </a:solidFill>
            </a:endParaRPr>
          </a:p>
          <a:p>
            <a:r>
              <a:rPr lang="de-DE" sz="1100" b="1" dirty="0">
                <a:solidFill>
                  <a:schemeClr val="bg1"/>
                </a:solidFill>
              </a:rPr>
              <a:t>2.880 </a:t>
            </a:r>
            <a:r>
              <a:rPr lang="de-DE" sz="1100" b="1" dirty="0" err="1" smtClean="0">
                <a:solidFill>
                  <a:schemeClr val="bg1"/>
                </a:solidFill>
              </a:rPr>
              <a:t>meter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length</a:t>
            </a:r>
            <a:endParaRPr lang="de-DE" sz="1100" b="1" dirty="0">
              <a:solidFill>
                <a:schemeClr val="bg1"/>
              </a:solidFill>
            </a:endParaRPr>
          </a:p>
          <a:p>
            <a:r>
              <a:rPr lang="de-DE" sz="1100" b="1" dirty="0">
                <a:solidFill>
                  <a:schemeClr val="bg1"/>
                </a:solidFill>
              </a:rPr>
              <a:t>   250 </a:t>
            </a:r>
            <a:r>
              <a:rPr lang="de-DE" sz="1100" b="1" dirty="0" err="1" smtClean="0">
                <a:solidFill>
                  <a:schemeClr val="bg1"/>
                </a:solidFill>
              </a:rPr>
              <a:t>meter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width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18" name="Grafik 10" descr="Windenergie-Windraeder-Autobahn_606.jpg"/>
          <p:cNvPicPr>
            <a:picLocks noChangeAspect="1"/>
          </p:cNvPicPr>
          <p:nvPr/>
        </p:nvPicPr>
        <p:blipFill>
          <a:blip r:embed="rId5" cstate="print"/>
          <a:srcRect r="13514"/>
          <a:stretch>
            <a:fillRect/>
          </a:stretch>
        </p:blipFill>
        <p:spPr bwMode="auto">
          <a:xfrm>
            <a:off x="6300193" y="1844675"/>
            <a:ext cx="2519958" cy="185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517" name="Rechteck 5"/>
          <p:cNvSpPr>
            <a:spLocks noChangeArrowheads="1"/>
          </p:cNvSpPr>
          <p:nvPr/>
        </p:nvSpPr>
        <p:spPr bwMode="auto">
          <a:xfrm>
            <a:off x="6300192" y="3860800"/>
            <a:ext cx="2519959" cy="193899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</a:rPr>
              <a:t>road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system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sz="1100" b="1" dirty="0" smtClean="0">
                <a:solidFill>
                  <a:schemeClr val="bg1"/>
                </a:solidFill>
              </a:rPr>
              <a:t>in </a:t>
            </a:r>
            <a:r>
              <a:rPr lang="de-DE" sz="1100" b="1" dirty="0" err="1" smtClean="0">
                <a:solidFill>
                  <a:schemeClr val="bg1"/>
                </a:solidFill>
              </a:rPr>
              <a:t>the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district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of</a:t>
            </a:r>
            <a:r>
              <a:rPr lang="de-DE" sz="1100" b="1" dirty="0" smtClean="0">
                <a:solidFill>
                  <a:schemeClr val="bg1"/>
                </a:solidFill>
              </a:rPr>
              <a:t> Rhein-Hunsrück: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/>
            </a:r>
            <a:br>
              <a:rPr lang="de-DE" b="1" dirty="0" smtClean="0">
                <a:solidFill>
                  <a:schemeClr val="bg1"/>
                </a:solidFill>
              </a:rPr>
            </a:br>
            <a:r>
              <a:rPr lang="de-DE" b="1" dirty="0" smtClean="0">
                <a:solidFill>
                  <a:schemeClr val="bg1"/>
                </a:solidFill>
              </a:rPr>
              <a:t>993 </a:t>
            </a:r>
            <a:r>
              <a:rPr lang="de-DE" b="1" dirty="0">
                <a:solidFill>
                  <a:schemeClr val="bg1"/>
                </a:solidFill>
              </a:rPr>
              <a:t>km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  42 km </a:t>
            </a:r>
            <a:r>
              <a:rPr lang="de-DE" sz="1100" b="1" dirty="0" err="1" smtClean="0">
                <a:solidFill>
                  <a:schemeClr val="bg1"/>
                </a:solidFill>
              </a:rPr>
              <a:t>highways</a:t>
            </a:r>
            <a:r>
              <a:rPr lang="de-DE" sz="1100" b="1" dirty="0" smtClean="0">
                <a:solidFill>
                  <a:schemeClr val="bg1"/>
                </a:solidFill>
              </a:rPr>
              <a:t>  </a:t>
            </a:r>
            <a:r>
              <a:rPr lang="de-DE" sz="1100" b="1" dirty="0">
                <a:solidFill>
                  <a:schemeClr val="bg1"/>
                </a:solidFill>
              </a:rPr>
              <a:t/>
            </a:r>
            <a:br>
              <a:rPr lang="de-DE" sz="1100" b="1" dirty="0">
                <a:solidFill>
                  <a:schemeClr val="bg1"/>
                </a:solidFill>
              </a:rPr>
            </a:br>
            <a:r>
              <a:rPr lang="de-DE" sz="1100" b="1" dirty="0">
                <a:solidFill>
                  <a:schemeClr val="bg1"/>
                </a:solidFill>
              </a:rPr>
              <a:t>158 km </a:t>
            </a:r>
            <a:r>
              <a:rPr lang="de-DE" sz="1100" b="1" dirty="0" smtClean="0">
                <a:solidFill>
                  <a:schemeClr val="bg1"/>
                </a:solidFill>
              </a:rPr>
              <a:t>national </a:t>
            </a:r>
            <a:r>
              <a:rPr lang="de-DE" sz="1100" b="1" dirty="0" err="1" smtClean="0">
                <a:solidFill>
                  <a:schemeClr val="bg1"/>
                </a:solidFill>
              </a:rPr>
              <a:t>highways</a:t>
            </a:r>
            <a:endParaRPr lang="de-DE" sz="1100" b="1" dirty="0">
              <a:solidFill>
                <a:schemeClr val="bg1"/>
              </a:solidFill>
            </a:endParaRPr>
          </a:p>
          <a:p>
            <a:r>
              <a:rPr lang="de-DE" sz="1100" b="1" dirty="0">
                <a:solidFill>
                  <a:schemeClr val="bg1"/>
                </a:solidFill>
              </a:rPr>
              <a:t>368 km </a:t>
            </a:r>
            <a:r>
              <a:rPr lang="de-DE" sz="1100" b="1" dirty="0" err="1" smtClean="0">
                <a:solidFill>
                  <a:schemeClr val="bg1"/>
                </a:solidFill>
              </a:rPr>
              <a:t>state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roads</a:t>
            </a:r>
            <a:endParaRPr lang="de-DE" sz="1100" b="1" dirty="0">
              <a:solidFill>
                <a:schemeClr val="bg1"/>
              </a:solidFill>
            </a:endParaRPr>
          </a:p>
          <a:p>
            <a:r>
              <a:rPr lang="de-DE" sz="1100" b="1" dirty="0">
                <a:solidFill>
                  <a:schemeClr val="bg1"/>
                </a:solidFill>
              </a:rPr>
              <a:t>425 km </a:t>
            </a:r>
            <a:r>
              <a:rPr lang="de-DE" sz="1100" b="1" dirty="0" err="1" smtClean="0">
                <a:solidFill>
                  <a:schemeClr val="bg1"/>
                </a:solidFill>
              </a:rPr>
              <a:t>district</a:t>
            </a:r>
            <a:r>
              <a:rPr lang="de-DE" sz="1100" b="1" dirty="0" smtClean="0">
                <a:solidFill>
                  <a:schemeClr val="bg1"/>
                </a:solidFill>
              </a:rPr>
              <a:t> </a:t>
            </a:r>
            <a:r>
              <a:rPr lang="de-DE" sz="1100" b="1" dirty="0" err="1" smtClean="0">
                <a:solidFill>
                  <a:schemeClr val="bg1"/>
                </a:solidFill>
              </a:rPr>
              <a:t>roads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39532" y="2328689"/>
            <a:ext cx="3488473" cy="321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86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7210425" cy="484188"/>
          </a:xfrm>
        </p:spPr>
        <p:txBody>
          <a:bodyPr/>
          <a:lstStyle/>
          <a:p>
            <a:pPr eaLnBrk="1" hangingPunct="1"/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5. </a:t>
            </a: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Share of electricity from renewable energy </a:t>
            </a:r>
            <a:b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    sources in the District in 2014 - already 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177 %</a:t>
            </a:r>
            <a:endParaRPr lang="de-DE" sz="18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29" name="Foliennummernplatzhalter 2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E216284-0E72-4DA6-8DDE-FFDC9266F4B3}" type="slidenum">
              <a:rPr lang="de-DE" smtClean="0"/>
              <a:pPr/>
              <a:t>17</a:t>
            </a:fld>
            <a:endParaRPr lang="de-DE" dirty="0" smtClean="0"/>
          </a:p>
        </p:txBody>
      </p:sp>
      <p:sp>
        <p:nvSpPr>
          <p:cNvPr id="62" name="Rectangle 96"/>
          <p:cNvSpPr>
            <a:spLocks noChangeArrowheads="1"/>
          </p:cNvSpPr>
          <p:nvPr/>
        </p:nvSpPr>
        <p:spPr bwMode="auto">
          <a:xfrm>
            <a:off x="381000" y="1219200"/>
            <a:ext cx="8305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63" name="Text Box 99"/>
          <p:cNvSpPr txBox="1">
            <a:spLocks noChangeArrowheads="1"/>
          </p:cNvSpPr>
          <p:nvPr/>
        </p:nvSpPr>
        <p:spPr bwMode="auto">
          <a:xfrm>
            <a:off x="1195388" y="3071813"/>
            <a:ext cx="12954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bg1"/>
                </a:solidFill>
              </a:rPr>
              <a:t>34,33 %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nicht 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regenerative 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Energien</a:t>
            </a:r>
          </a:p>
        </p:txBody>
      </p:sp>
      <p:sp>
        <p:nvSpPr>
          <p:cNvPr id="64" name="Text Box 102"/>
          <p:cNvSpPr txBox="1">
            <a:spLocks noChangeArrowheads="1"/>
          </p:cNvSpPr>
          <p:nvPr/>
        </p:nvSpPr>
        <p:spPr bwMode="auto">
          <a:xfrm rot="-7626">
            <a:off x="428625" y="1165225"/>
            <a:ext cx="2919413" cy="6477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Total electricity demand 488 Million kWh in 2010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5" name="Rectangle 109"/>
          <p:cNvSpPr>
            <a:spLocks noChangeArrowheads="1"/>
          </p:cNvSpPr>
          <p:nvPr/>
        </p:nvSpPr>
        <p:spPr bwMode="auto">
          <a:xfrm>
            <a:off x="5656312" y="2852936"/>
            <a:ext cx="129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smtClean="0">
                <a:solidFill>
                  <a:srgbClr val="1F7AD5"/>
                </a:solidFill>
              </a:rPr>
              <a:t>Wind </a:t>
            </a:r>
            <a:r>
              <a:rPr lang="de-DE" sz="1400" b="1" dirty="0" err="1" smtClean="0">
                <a:solidFill>
                  <a:srgbClr val="1F7AD5"/>
                </a:solidFill>
              </a:rPr>
              <a:t>energy</a:t>
            </a:r>
            <a:r>
              <a:rPr lang="de-DE" sz="1400" b="1" dirty="0" smtClean="0">
                <a:solidFill>
                  <a:srgbClr val="1F7AD5"/>
                </a:solidFill>
              </a:rPr>
              <a:t> </a:t>
            </a:r>
            <a:endParaRPr lang="de-DE" sz="1400" b="1" dirty="0">
              <a:solidFill>
                <a:srgbClr val="1F7AD5"/>
              </a:solidFill>
            </a:endParaRPr>
          </a:p>
          <a:p>
            <a:r>
              <a:rPr lang="de-DE" sz="1000" b="1" dirty="0" smtClean="0">
                <a:solidFill>
                  <a:srgbClr val="1F7AD5"/>
                </a:solidFill>
              </a:rPr>
              <a:t>August 2013</a:t>
            </a:r>
            <a:endParaRPr lang="de-DE" sz="1400" b="1" dirty="0">
              <a:solidFill>
                <a:srgbClr val="1F7AD5"/>
              </a:solidFill>
            </a:endParaRPr>
          </a:p>
          <a:p>
            <a:r>
              <a:rPr lang="de-DE" sz="1400" b="1" dirty="0">
                <a:solidFill>
                  <a:srgbClr val="1F7AD5"/>
                </a:solidFill>
              </a:rPr>
              <a:t>    </a:t>
            </a:r>
            <a:r>
              <a:rPr lang="de-DE" sz="1400" b="1" dirty="0" smtClean="0">
                <a:solidFill>
                  <a:srgbClr val="1F7AD5"/>
                </a:solidFill>
              </a:rPr>
              <a:t>     158,69 </a:t>
            </a:r>
            <a:r>
              <a:rPr lang="de-DE" sz="1400" b="1" dirty="0">
                <a:solidFill>
                  <a:srgbClr val="1F7AD5"/>
                </a:solidFill>
              </a:rPr>
              <a:t>%</a:t>
            </a:r>
          </a:p>
          <a:p>
            <a:r>
              <a:rPr lang="de-DE" sz="1200" dirty="0">
                <a:solidFill>
                  <a:srgbClr val="1F7AD5"/>
                </a:solidFill>
              </a:rPr>
              <a:t>Ø </a:t>
            </a:r>
            <a:r>
              <a:rPr lang="de-DE" sz="1200" dirty="0" smtClean="0">
                <a:solidFill>
                  <a:srgbClr val="1F7AD5"/>
                </a:solidFill>
              </a:rPr>
              <a:t>national 8,4%</a:t>
            </a:r>
            <a:endParaRPr lang="de-DE" sz="1200" dirty="0">
              <a:solidFill>
                <a:srgbClr val="1F7AD5"/>
              </a:solidFill>
            </a:endParaRPr>
          </a:p>
        </p:txBody>
      </p:sp>
      <p:sp>
        <p:nvSpPr>
          <p:cNvPr id="66" name="Rectangle 119"/>
          <p:cNvSpPr>
            <a:spLocks noChangeArrowheads="1"/>
          </p:cNvSpPr>
          <p:nvPr/>
        </p:nvSpPr>
        <p:spPr bwMode="auto">
          <a:xfrm>
            <a:off x="5580112" y="2852936"/>
            <a:ext cx="1371600" cy="838200"/>
          </a:xfrm>
          <a:prstGeom prst="rect">
            <a:avLst/>
          </a:prstGeom>
          <a:noFill/>
          <a:ln w="28575">
            <a:solidFill>
              <a:srgbClr val="1F7AD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67" name="Rectangle 129"/>
          <p:cNvSpPr>
            <a:spLocks noChangeArrowheads="1"/>
          </p:cNvSpPr>
          <p:nvPr/>
        </p:nvSpPr>
        <p:spPr bwMode="auto">
          <a:xfrm>
            <a:off x="5652120" y="4077072"/>
            <a:ext cx="1381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err="1" smtClean="0">
                <a:solidFill>
                  <a:srgbClr val="FF9900"/>
                </a:solidFill>
              </a:rPr>
              <a:t>Photovoltaics</a:t>
            </a:r>
            <a:r>
              <a:rPr lang="de-DE" sz="1400" b="1" dirty="0" smtClean="0">
                <a:solidFill>
                  <a:srgbClr val="FF9900"/>
                </a:solidFill>
              </a:rPr>
              <a:t> </a:t>
            </a:r>
            <a:endParaRPr lang="de-DE" sz="1400" b="1" dirty="0">
              <a:solidFill>
                <a:srgbClr val="FF9900"/>
              </a:solidFill>
            </a:endParaRPr>
          </a:p>
          <a:p>
            <a:r>
              <a:rPr lang="de-DE" sz="1400" b="1" dirty="0">
                <a:solidFill>
                  <a:srgbClr val="FF9900"/>
                </a:solidFill>
              </a:rPr>
              <a:t>         </a:t>
            </a:r>
            <a:r>
              <a:rPr lang="de-DE" sz="1400" b="1" dirty="0" smtClean="0">
                <a:solidFill>
                  <a:srgbClr val="FF9900"/>
                </a:solidFill>
              </a:rPr>
              <a:t>  13,19 </a:t>
            </a:r>
            <a:r>
              <a:rPr lang="de-DE" sz="1400" b="1" dirty="0">
                <a:solidFill>
                  <a:srgbClr val="FF9900"/>
                </a:solidFill>
              </a:rPr>
              <a:t>%</a:t>
            </a:r>
            <a:endParaRPr lang="de-DE" sz="800" b="1" dirty="0">
              <a:solidFill>
                <a:srgbClr val="FF9900"/>
              </a:solidFill>
            </a:endParaRPr>
          </a:p>
          <a:p>
            <a:r>
              <a:rPr lang="de-DE" sz="1200" dirty="0">
                <a:solidFill>
                  <a:srgbClr val="FF9900"/>
                </a:solidFill>
              </a:rPr>
              <a:t>Ø </a:t>
            </a:r>
            <a:r>
              <a:rPr lang="de-DE" sz="1200" dirty="0" smtClean="0">
                <a:solidFill>
                  <a:srgbClr val="FF9900"/>
                </a:solidFill>
              </a:rPr>
              <a:t>national 4,7 </a:t>
            </a:r>
            <a:r>
              <a:rPr lang="de-DE" sz="1200" dirty="0">
                <a:solidFill>
                  <a:srgbClr val="FF9900"/>
                </a:solidFill>
              </a:rPr>
              <a:t>%</a:t>
            </a:r>
          </a:p>
        </p:txBody>
      </p:sp>
      <p:pic>
        <p:nvPicPr>
          <p:cNvPr id="68" name="Picture 135" descr="Windrad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6475" y="2862461"/>
            <a:ext cx="1228725" cy="811213"/>
          </a:xfrm>
          <a:prstGeom prst="rect">
            <a:avLst/>
          </a:prstGeom>
          <a:noFill/>
          <a:ln w="25400">
            <a:solidFill>
              <a:srgbClr val="1F7AD5"/>
            </a:solidFill>
            <a:miter lim="800000"/>
            <a:headEnd/>
            <a:tailEnd/>
          </a:ln>
        </p:spPr>
      </p:pic>
      <p:pic>
        <p:nvPicPr>
          <p:cNvPr id="69" name="Picture 137" descr="Häckselg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137050"/>
            <a:ext cx="1252538" cy="884238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0" name="Rectangle 141"/>
          <p:cNvSpPr>
            <a:spLocks noChangeArrowheads="1"/>
          </p:cNvSpPr>
          <p:nvPr/>
        </p:nvSpPr>
        <p:spPr bwMode="auto">
          <a:xfrm>
            <a:off x="5652120" y="5211092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err="1" smtClean="0">
                <a:solidFill>
                  <a:srgbClr val="99CC00"/>
                </a:solidFill>
              </a:rPr>
              <a:t>Biomass</a:t>
            </a:r>
            <a:endParaRPr lang="de-DE" sz="1400" b="1" dirty="0">
              <a:solidFill>
                <a:srgbClr val="99CC00"/>
              </a:solidFill>
            </a:endParaRPr>
          </a:p>
          <a:p>
            <a:r>
              <a:rPr lang="de-DE" sz="1400" b="1" dirty="0" smtClean="0">
                <a:solidFill>
                  <a:srgbClr val="99CC00"/>
                </a:solidFill>
              </a:rPr>
              <a:t>           5,65 </a:t>
            </a:r>
            <a:r>
              <a:rPr lang="de-DE" sz="1400" b="1" dirty="0">
                <a:solidFill>
                  <a:srgbClr val="99CC00"/>
                </a:solidFill>
              </a:rPr>
              <a:t>%</a:t>
            </a:r>
          </a:p>
          <a:p>
            <a:endParaRPr lang="de-DE" sz="800" b="1" dirty="0">
              <a:solidFill>
                <a:srgbClr val="99CC00"/>
              </a:solidFill>
            </a:endParaRPr>
          </a:p>
          <a:p>
            <a:r>
              <a:rPr lang="de-DE" sz="1200" dirty="0">
                <a:solidFill>
                  <a:srgbClr val="99CC00"/>
                </a:solidFill>
              </a:rPr>
              <a:t>Ø </a:t>
            </a:r>
            <a:r>
              <a:rPr lang="de-DE" sz="1200" dirty="0" smtClean="0">
                <a:solidFill>
                  <a:srgbClr val="99CC00"/>
                </a:solidFill>
              </a:rPr>
              <a:t>national 7,6 </a:t>
            </a:r>
            <a:r>
              <a:rPr lang="de-DE" sz="1200" dirty="0">
                <a:solidFill>
                  <a:srgbClr val="99CC00"/>
                </a:solidFill>
              </a:rPr>
              <a:t>%</a:t>
            </a:r>
          </a:p>
        </p:txBody>
      </p:sp>
      <p:sp>
        <p:nvSpPr>
          <p:cNvPr id="71" name="Rectangle 142"/>
          <p:cNvSpPr>
            <a:spLocks noChangeArrowheads="1"/>
          </p:cNvSpPr>
          <p:nvPr/>
        </p:nvSpPr>
        <p:spPr bwMode="auto">
          <a:xfrm>
            <a:off x="5576664" y="5138638"/>
            <a:ext cx="1371600" cy="882650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rgbClr val="99CC00"/>
              </a:solidFill>
            </a:endParaRPr>
          </a:p>
        </p:txBody>
      </p:sp>
      <p:sp>
        <p:nvSpPr>
          <p:cNvPr id="72" name="Text Box 144"/>
          <p:cNvSpPr txBox="1">
            <a:spLocks noChangeArrowheads="1"/>
          </p:cNvSpPr>
          <p:nvPr/>
        </p:nvSpPr>
        <p:spPr bwMode="auto">
          <a:xfrm rot="693876">
            <a:off x="4267337" y="4839873"/>
            <a:ext cx="12570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99CC00"/>
                </a:solidFill>
              </a:rPr>
              <a:t>     </a:t>
            </a:r>
            <a:r>
              <a:rPr lang="de-DE" sz="1200" b="1" dirty="0" smtClean="0">
                <a:solidFill>
                  <a:srgbClr val="99CC00"/>
                </a:solidFill>
              </a:rPr>
              <a:t>15 </a:t>
            </a:r>
            <a:r>
              <a:rPr lang="de-DE" sz="1200" b="1" dirty="0" err="1" smtClean="0">
                <a:solidFill>
                  <a:srgbClr val="99CC00"/>
                </a:solidFill>
              </a:rPr>
              <a:t>plants</a:t>
            </a:r>
            <a:r>
              <a:rPr lang="de-DE" sz="1200" b="1" dirty="0" smtClean="0">
                <a:solidFill>
                  <a:srgbClr val="99CC00"/>
                </a:solidFill>
              </a:rPr>
              <a:t/>
            </a:r>
            <a:br>
              <a:rPr lang="de-DE" sz="1200" b="1" dirty="0" smtClean="0">
                <a:solidFill>
                  <a:srgbClr val="99CC00"/>
                </a:solidFill>
              </a:rPr>
            </a:br>
            <a:r>
              <a:rPr lang="de-DE" sz="1200" b="1" dirty="0" smtClean="0">
                <a:solidFill>
                  <a:srgbClr val="99CC00"/>
                </a:solidFill>
              </a:rPr>
              <a:t>4,4 MW power </a:t>
            </a:r>
            <a:endParaRPr lang="de-DE" sz="1200" b="1" dirty="0">
              <a:solidFill>
                <a:srgbClr val="99CC00"/>
              </a:solidFill>
            </a:endParaRPr>
          </a:p>
        </p:txBody>
      </p:sp>
      <p:sp>
        <p:nvSpPr>
          <p:cNvPr id="73" name="Rectangle 129"/>
          <p:cNvSpPr>
            <a:spLocks noChangeArrowheads="1"/>
          </p:cNvSpPr>
          <p:nvPr/>
        </p:nvSpPr>
        <p:spPr bwMode="auto">
          <a:xfrm>
            <a:off x="6071195" y="1200944"/>
            <a:ext cx="138112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050" b="1" dirty="0" smtClean="0">
                <a:solidFill>
                  <a:srgbClr val="00CCFF"/>
                </a:solidFill>
              </a:rPr>
              <a:t>Hydropower</a:t>
            </a:r>
          </a:p>
          <a:p>
            <a:endParaRPr lang="de-DE" sz="500" b="1" dirty="0" smtClean="0">
              <a:solidFill>
                <a:srgbClr val="00CCFF"/>
              </a:solidFill>
            </a:endParaRPr>
          </a:p>
          <a:p>
            <a:r>
              <a:rPr lang="de-DE" sz="1000" dirty="0" smtClean="0">
                <a:solidFill>
                  <a:srgbClr val="00CCFF"/>
                </a:solidFill>
              </a:rPr>
              <a:t>Ø national 3,3 %</a:t>
            </a:r>
            <a:endParaRPr lang="de-DE" sz="1000" dirty="0">
              <a:solidFill>
                <a:srgbClr val="00CCFF"/>
              </a:solidFill>
            </a:endParaRPr>
          </a:p>
        </p:txBody>
      </p:sp>
      <p:sp>
        <p:nvSpPr>
          <p:cNvPr id="74" name="Rectangle 131"/>
          <p:cNvSpPr>
            <a:spLocks noChangeArrowheads="1"/>
          </p:cNvSpPr>
          <p:nvPr/>
        </p:nvSpPr>
        <p:spPr bwMode="auto">
          <a:xfrm>
            <a:off x="5994996" y="1124744"/>
            <a:ext cx="1098425" cy="720080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75" name="Grafik 32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92280" y="1127919"/>
            <a:ext cx="1080120" cy="716905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76" name="Textfeld 28"/>
          <p:cNvSpPr txBox="1">
            <a:spLocks noChangeArrowheads="1"/>
          </p:cNvSpPr>
          <p:nvPr/>
        </p:nvSpPr>
        <p:spPr bwMode="auto">
          <a:xfrm>
            <a:off x="5995442" y="1844824"/>
            <a:ext cx="2176958" cy="369332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900" dirty="0" smtClean="0"/>
              <a:t>Pilot </a:t>
            </a:r>
            <a:r>
              <a:rPr lang="de-DE" sz="900" dirty="0" err="1" smtClean="0"/>
              <a:t>project</a:t>
            </a:r>
            <a:r>
              <a:rPr lang="de-DE" sz="900" dirty="0" smtClean="0"/>
              <a:t> in </a:t>
            </a:r>
            <a:r>
              <a:rPr lang="de-DE" sz="900" dirty="0" err="1" smtClean="0"/>
              <a:t>the</a:t>
            </a:r>
            <a:r>
              <a:rPr lang="de-DE" sz="900" dirty="0" smtClean="0"/>
              <a:t> River Rhine </a:t>
            </a:r>
            <a:r>
              <a:rPr lang="de-DE" sz="900" dirty="0" err="1" smtClean="0"/>
              <a:t>close</a:t>
            </a:r>
            <a:r>
              <a:rPr lang="de-DE" sz="900" dirty="0" smtClean="0"/>
              <a:t> </a:t>
            </a:r>
            <a:r>
              <a:rPr lang="de-DE" sz="900" dirty="0" err="1" smtClean="0"/>
              <a:t>to</a:t>
            </a:r>
            <a:r>
              <a:rPr lang="de-DE" sz="900" dirty="0" smtClean="0"/>
              <a:t> St. Goar       (</a:t>
            </a:r>
            <a:r>
              <a:rPr lang="de-DE" sz="900" dirty="0" err="1" smtClean="0"/>
              <a:t>picture</a:t>
            </a:r>
            <a:r>
              <a:rPr lang="de-DE" sz="900" dirty="0" smtClean="0"/>
              <a:t>: Niederheimbach)</a:t>
            </a:r>
            <a:endParaRPr lang="de-DE" sz="900" dirty="0"/>
          </a:p>
        </p:txBody>
      </p:sp>
      <p:pic>
        <p:nvPicPr>
          <p:cNvPr id="77" name="Picture 123" descr="Photovoltaikanlage auf Da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5" y="3936231"/>
            <a:ext cx="1241698" cy="87947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8" name="Rectangle 131"/>
          <p:cNvSpPr>
            <a:spLocks noChangeArrowheads="1"/>
          </p:cNvSpPr>
          <p:nvPr/>
        </p:nvSpPr>
        <p:spPr bwMode="auto">
          <a:xfrm>
            <a:off x="5580113" y="3933056"/>
            <a:ext cx="1368152" cy="8826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79" name="Line 132"/>
          <p:cNvSpPr>
            <a:spLocks noChangeShapeType="1"/>
          </p:cNvSpPr>
          <p:nvPr/>
        </p:nvSpPr>
        <p:spPr bwMode="auto">
          <a:xfrm flipH="1">
            <a:off x="3707904" y="4361681"/>
            <a:ext cx="1853158" cy="65149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" name="Text Box 133"/>
          <p:cNvSpPr txBox="1">
            <a:spLocks noChangeArrowheads="1"/>
          </p:cNvSpPr>
          <p:nvPr/>
        </p:nvSpPr>
        <p:spPr bwMode="auto">
          <a:xfrm rot="20440726">
            <a:off x="4325771" y="4072050"/>
            <a:ext cx="12301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FF9900"/>
                </a:solidFill>
              </a:rPr>
              <a:t>  </a:t>
            </a:r>
            <a:r>
              <a:rPr lang="de-DE" sz="1200" b="1" dirty="0" smtClean="0">
                <a:solidFill>
                  <a:srgbClr val="FF9900"/>
                </a:solidFill>
              </a:rPr>
              <a:t>3.596 </a:t>
            </a:r>
            <a:r>
              <a:rPr lang="de-DE" sz="1200" b="1" dirty="0" err="1" smtClean="0">
                <a:solidFill>
                  <a:srgbClr val="FF9900"/>
                </a:solidFill>
              </a:rPr>
              <a:t>plants</a:t>
            </a:r>
            <a:r>
              <a:rPr lang="de-DE" sz="1200" b="1" dirty="0" smtClean="0">
                <a:solidFill>
                  <a:srgbClr val="FF9900"/>
                </a:solidFill>
              </a:rPr>
              <a:t/>
            </a:r>
            <a:br>
              <a:rPr lang="de-DE" sz="1200" b="1" dirty="0" smtClean="0">
                <a:solidFill>
                  <a:srgbClr val="FF9900"/>
                </a:solidFill>
              </a:rPr>
            </a:br>
            <a:r>
              <a:rPr lang="de-DE" sz="1200" b="1" dirty="0" smtClean="0">
                <a:solidFill>
                  <a:srgbClr val="FF9900"/>
                </a:solidFill>
              </a:rPr>
              <a:t> 73 MW power</a:t>
            </a:r>
            <a:endParaRPr lang="de-DE" sz="1200" b="1" dirty="0">
              <a:solidFill>
                <a:srgbClr val="FF9900"/>
              </a:solidFill>
            </a:endParaRPr>
          </a:p>
        </p:txBody>
      </p:sp>
      <p:sp>
        <p:nvSpPr>
          <p:cNvPr id="81" name="Line 104"/>
          <p:cNvSpPr>
            <a:spLocks noChangeShapeType="1"/>
          </p:cNvSpPr>
          <p:nvPr/>
        </p:nvSpPr>
        <p:spPr bwMode="auto">
          <a:xfrm flipH="1">
            <a:off x="3851920" y="3284984"/>
            <a:ext cx="1746126" cy="1296144"/>
          </a:xfrm>
          <a:prstGeom prst="line">
            <a:avLst/>
          </a:prstGeom>
          <a:noFill/>
          <a:ln w="38100">
            <a:solidFill>
              <a:srgbClr val="1F7AD5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2" name="Text Box 121"/>
          <p:cNvSpPr txBox="1">
            <a:spLocks noChangeArrowheads="1"/>
          </p:cNvSpPr>
          <p:nvPr/>
        </p:nvSpPr>
        <p:spPr bwMode="auto">
          <a:xfrm rot="19383137">
            <a:off x="4149128" y="3219026"/>
            <a:ext cx="13826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    </a:t>
            </a:r>
            <a:r>
              <a:rPr lang="de-DE" sz="1200" b="1" dirty="0" smtClean="0">
                <a:solidFill>
                  <a:srgbClr val="0070C0"/>
                </a:solidFill>
              </a:rPr>
              <a:t>206 </a:t>
            </a:r>
            <a:r>
              <a:rPr lang="de-DE" sz="1200" b="1" dirty="0" err="1" smtClean="0">
                <a:solidFill>
                  <a:srgbClr val="0070C0"/>
                </a:solidFill>
              </a:rPr>
              <a:t>turbines</a:t>
            </a:r>
            <a:r>
              <a:rPr lang="de-DE" sz="1200" b="1" dirty="0">
                <a:solidFill>
                  <a:srgbClr val="0070C0"/>
                </a:solidFill>
              </a:rPr>
              <a:t/>
            </a:r>
            <a:br>
              <a:rPr lang="de-DE" sz="1200" b="1" dirty="0">
                <a:solidFill>
                  <a:srgbClr val="0070C0"/>
                </a:solidFill>
              </a:rPr>
            </a:br>
            <a:r>
              <a:rPr lang="de-DE" sz="1200" b="1" dirty="0" smtClean="0">
                <a:solidFill>
                  <a:srgbClr val="0070C0"/>
                </a:solidFill>
              </a:rPr>
              <a:t>   502 MW power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2862858" y="4149080"/>
            <a:ext cx="11521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/>
              <a:t>July</a:t>
            </a:r>
            <a:r>
              <a:rPr lang="de-DE" sz="1000" dirty="0" smtClean="0"/>
              <a:t> 2014 </a:t>
            </a:r>
            <a:br>
              <a:rPr lang="de-DE" sz="1000" dirty="0" smtClean="0"/>
            </a:br>
            <a:r>
              <a:rPr lang="de-DE" sz="1000" dirty="0" smtClean="0"/>
              <a:t>in Operation</a:t>
            </a:r>
          </a:p>
        </p:txBody>
      </p:sp>
      <p:sp>
        <p:nvSpPr>
          <p:cNvPr id="84" name="Text Box 102"/>
          <p:cNvSpPr txBox="1">
            <a:spLocks noChangeArrowheads="1"/>
          </p:cNvSpPr>
          <p:nvPr/>
        </p:nvSpPr>
        <p:spPr bwMode="auto">
          <a:xfrm rot="-7626">
            <a:off x="468120" y="5602390"/>
            <a:ext cx="4895928" cy="52322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 smtClean="0">
                <a:solidFill>
                  <a:schemeClr val="bg1"/>
                </a:solidFill>
              </a:rPr>
              <a:t>Percentage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Renewable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Energies</a:t>
            </a:r>
            <a:r>
              <a:rPr lang="de-DE" sz="1400" b="1" dirty="0" smtClean="0">
                <a:solidFill>
                  <a:schemeClr val="bg1"/>
                </a:solidFill>
              </a:rPr>
              <a:t>: 177 %           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Ø </a:t>
            </a:r>
            <a:r>
              <a:rPr lang="de-DE" sz="1400" b="1" dirty="0" err="1" smtClean="0">
                <a:solidFill>
                  <a:schemeClr val="bg1"/>
                </a:solidFill>
              </a:rPr>
              <a:t>Whole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Germany 24 %  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971600" y="5157192"/>
            <a:ext cx="1584176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 smtClean="0">
                <a:latin typeface="Arial Black" pitchFamily="34" charset="0"/>
              </a:rPr>
              <a:t>Total </a:t>
            </a:r>
            <a:r>
              <a:rPr lang="de-DE" sz="700" b="1" dirty="0" err="1" smtClean="0">
                <a:latin typeface="Arial Black" pitchFamily="34" charset="0"/>
              </a:rPr>
              <a:t>energy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consumption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smtClean="0">
                <a:latin typeface="Arial Black" pitchFamily="34" charset="0"/>
              </a:rPr>
              <a:t>2010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2627784" y="5157192"/>
            <a:ext cx="1584176" cy="4154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 err="1" smtClean="0">
                <a:latin typeface="Arial Black" pitchFamily="34" charset="0"/>
              </a:rPr>
              <a:t>Eletricity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generation</a:t>
            </a:r>
            <a:r>
              <a:rPr lang="de-DE" sz="700" b="1" dirty="0" smtClean="0">
                <a:latin typeface="Arial Black" pitchFamily="34" charset="0"/>
              </a:rPr>
              <a:t> out </a:t>
            </a:r>
            <a:r>
              <a:rPr lang="de-DE" sz="700" b="1" dirty="0" err="1" smtClean="0">
                <a:latin typeface="Arial Black" pitchFamily="34" charset="0"/>
              </a:rPr>
              <a:t>of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err="1" smtClean="0">
                <a:latin typeface="Arial Black" pitchFamily="34" charset="0"/>
              </a:rPr>
              <a:t>Renewable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energies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smtClean="0">
                <a:latin typeface="Arial Black" pitchFamily="34" charset="0"/>
              </a:rPr>
              <a:t>2013</a:t>
            </a:r>
          </a:p>
        </p:txBody>
      </p:sp>
      <p:sp>
        <p:nvSpPr>
          <p:cNvPr id="87" name="Line 143"/>
          <p:cNvSpPr>
            <a:spLocks noChangeShapeType="1"/>
          </p:cNvSpPr>
          <p:nvPr/>
        </p:nvSpPr>
        <p:spPr bwMode="auto">
          <a:xfrm>
            <a:off x="3779912" y="5085184"/>
            <a:ext cx="1777702" cy="34709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395536" y="6230712"/>
            <a:ext cx="83529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31728" y="2319902"/>
            <a:ext cx="3504080" cy="323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86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7210425" cy="484188"/>
          </a:xfrm>
        </p:spPr>
        <p:txBody>
          <a:bodyPr/>
          <a:lstStyle/>
          <a:p>
            <a:pPr eaLnBrk="1" hangingPunct="1"/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5. </a:t>
            </a: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Share of electricity from renewable energy </a:t>
            </a:r>
            <a:b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    sources in the District in 2014 - already 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177 %</a:t>
            </a:r>
            <a:endParaRPr lang="de-DE" sz="18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6" name="Foliennummernplatzhalter 2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  <a:noFill/>
        </p:spPr>
        <p:txBody>
          <a:bodyPr/>
          <a:lstStyle/>
          <a:p>
            <a:fld id="{DE216284-0E72-4DA6-8DDE-FFDC9266F4B3}" type="slidenum">
              <a:rPr lang="de-DE" smtClean="0"/>
              <a:pPr/>
              <a:t>18</a:t>
            </a:fld>
            <a:endParaRPr lang="de-DE" dirty="0" smtClean="0"/>
          </a:p>
        </p:txBody>
      </p:sp>
      <p:sp>
        <p:nvSpPr>
          <p:cNvPr id="46" name="Text Box 102"/>
          <p:cNvSpPr txBox="1">
            <a:spLocks noChangeArrowheads="1"/>
          </p:cNvSpPr>
          <p:nvPr/>
        </p:nvSpPr>
        <p:spPr bwMode="auto">
          <a:xfrm rot="-7626">
            <a:off x="2051359" y="3150443"/>
            <a:ext cx="648092" cy="307777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chemeClr val="bg1"/>
                </a:solidFill>
              </a:rPr>
              <a:t>2014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5" name="Rectangle 96"/>
          <p:cNvSpPr>
            <a:spLocks noChangeArrowheads="1"/>
          </p:cNvSpPr>
          <p:nvPr/>
        </p:nvSpPr>
        <p:spPr bwMode="auto">
          <a:xfrm>
            <a:off x="381000" y="1219200"/>
            <a:ext cx="8305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6" name="Text Box 99"/>
          <p:cNvSpPr txBox="1">
            <a:spLocks noChangeArrowheads="1"/>
          </p:cNvSpPr>
          <p:nvPr/>
        </p:nvSpPr>
        <p:spPr bwMode="auto">
          <a:xfrm>
            <a:off x="1195388" y="3071813"/>
            <a:ext cx="12954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bg1"/>
                </a:solidFill>
              </a:rPr>
              <a:t>34,33 %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nicht 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regenerative 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Energien</a:t>
            </a:r>
          </a:p>
        </p:txBody>
      </p:sp>
      <p:sp>
        <p:nvSpPr>
          <p:cNvPr id="38" name="Text Box 102"/>
          <p:cNvSpPr txBox="1">
            <a:spLocks noChangeArrowheads="1"/>
          </p:cNvSpPr>
          <p:nvPr/>
        </p:nvSpPr>
        <p:spPr bwMode="auto">
          <a:xfrm rot="-7626">
            <a:off x="428625" y="1165225"/>
            <a:ext cx="2919413" cy="6477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Total electricity demand 488 Million kWh in 2010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Rectangle 109"/>
          <p:cNvSpPr>
            <a:spLocks noChangeArrowheads="1"/>
          </p:cNvSpPr>
          <p:nvPr/>
        </p:nvSpPr>
        <p:spPr bwMode="auto">
          <a:xfrm>
            <a:off x="5656312" y="2852936"/>
            <a:ext cx="129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smtClean="0">
                <a:solidFill>
                  <a:srgbClr val="1F7AD5"/>
                </a:solidFill>
              </a:rPr>
              <a:t>Wind </a:t>
            </a:r>
            <a:r>
              <a:rPr lang="de-DE" sz="1400" b="1" dirty="0" err="1" smtClean="0">
                <a:solidFill>
                  <a:srgbClr val="1F7AD5"/>
                </a:solidFill>
              </a:rPr>
              <a:t>energy</a:t>
            </a:r>
            <a:r>
              <a:rPr lang="de-DE" sz="1400" b="1" dirty="0" smtClean="0">
                <a:solidFill>
                  <a:srgbClr val="1F7AD5"/>
                </a:solidFill>
              </a:rPr>
              <a:t> </a:t>
            </a:r>
            <a:endParaRPr lang="de-DE" sz="1400" b="1" dirty="0">
              <a:solidFill>
                <a:srgbClr val="1F7AD5"/>
              </a:solidFill>
            </a:endParaRPr>
          </a:p>
          <a:p>
            <a:r>
              <a:rPr lang="de-DE" sz="1000" b="1" dirty="0" smtClean="0">
                <a:solidFill>
                  <a:srgbClr val="1F7AD5"/>
                </a:solidFill>
              </a:rPr>
              <a:t>August 2013</a:t>
            </a:r>
            <a:endParaRPr lang="de-DE" sz="1400" b="1" dirty="0">
              <a:solidFill>
                <a:srgbClr val="1F7AD5"/>
              </a:solidFill>
            </a:endParaRPr>
          </a:p>
          <a:p>
            <a:r>
              <a:rPr lang="de-DE" sz="1400" b="1" dirty="0">
                <a:solidFill>
                  <a:srgbClr val="1F7AD5"/>
                </a:solidFill>
              </a:rPr>
              <a:t>    </a:t>
            </a:r>
            <a:r>
              <a:rPr lang="de-DE" sz="1400" b="1" dirty="0" smtClean="0">
                <a:solidFill>
                  <a:srgbClr val="1F7AD5"/>
                </a:solidFill>
              </a:rPr>
              <a:t>     158,69 </a:t>
            </a:r>
            <a:r>
              <a:rPr lang="de-DE" sz="1400" b="1" dirty="0">
                <a:solidFill>
                  <a:srgbClr val="1F7AD5"/>
                </a:solidFill>
              </a:rPr>
              <a:t>%</a:t>
            </a:r>
          </a:p>
          <a:p>
            <a:r>
              <a:rPr lang="de-DE" sz="1200" dirty="0">
                <a:solidFill>
                  <a:srgbClr val="1F7AD5"/>
                </a:solidFill>
              </a:rPr>
              <a:t>Ø </a:t>
            </a:r>
            <a:r>
              <a:rPr lang="de-DE" sz="1200" dirty="0" smtClean="0">
                <a:solidFill>
                  <a:srgbClr val="1F7AD5"/>
                </a:solidFill>
              </a:rPr>
              <a:t>national 8,4%</a:t>
            </a:r>
            <a:endParaRPr lang="de-DE" sz="1200" dirty="0">
              <a:solidFill>
                <a:srgbClr val="1F7AD5"/>
              </a:solidFill>
            </a:endParaRPr>
          </a:p>
        </p:txBody>
      </p:sp>
      <p:sp>
        <p:nvSpPr>
          <p:cNvPr id="53" name="Rectangle 119"/>
          <p:cNvSpPr>
            <a:spLocks noChangeArrowheads="1"/>
          </p:cNvSpPr>
          <p:nvPr/>
        </p:nvSpPr>
        <p:spPr bwMode="auto">
          <a:xfrm>
            <a:off x="5580112" y="2852936"/>
            <a:ext cx="1371600" cy="838200"/>
          </a:xfrm>
          <a:prstGeom prst="rect">
            <a:avLst/>
          </a:prstGeom>
          <a:noFill/>
          <a:ln w="28575">
            <a:solidFill>
              <a:srgbClr val="1F7AD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7" name="Rectangle 129"/>
          <p:cNvSpPr>
            <a:spLocks noChangeArrowheads="1"/>
          </p:cNvSpPr>
          <p:nvPr/>
        </p:nvSpPr>
        <p:spPr bwMode="auto">
          <a:xfrm>
            <a:off x="5652120" y="4077072"/>
            <a:ext cx="1381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err="1" smtClean="0">
                <a:solidFill>
                  <a:srgbClr val="FF9900"/>
                </a:solidFill>
              </a:rPr>
              <a:t>Photovoltaics</a:t>
            </a:r>
            <a:r>
              <a:rPr lang="de-DE" sz="1400" b="1" dirty="0" smtClean="0">
                <a:solidFill>
                  <a:srgbClr val="FF9900"/>
                </a:solidFill>
              </a:rPr>
              <a:t> </a:t>
            </a:r>
            <a:endParaRPr lang="de-DE" sz="1400" b="1" dirty="0">
              <a:solidFill>
                <a:srgbClr val="FF9900"/>
              </a:solidFill>
            </a:endParaRPr>
          </a:p>
          <a:p>
            <a:r>
              <a:rPr lang="de-DE" sz="1400" b="1" dirty="0">
                <a:solidFill>
                  <a:srgbClr val="FF9900"/>
                </a:solidFill>
              </a:rPr>
              <a:t>         </a:t>
            </a:r>
            <a:r>
              <a:rPr lang="de-DE" sz="1400" b="1" dirty="0" smtClean="0">
                <a:solidFill>
                  <a:srgbClr val="FF9900"/>
                </a:solidFill>
              </a:rPr>
              <a:t>  13,19 </a:t>
            </a:r>
            <a:r>
              <a:rPr lang="de-DE" sz="1400" b="1" dirty="0">
                <a:solidFill>
                  <a:srgbClr val="FF9900"/>
                </a:solidFill>
              </a:rPr>
              <a:t>%</a:t>
            </a:r>
            <a:endParaRPr lang="de-DE" sz="800" b="1" dirty="0">
              <a:solidFill>
                <a:srgbClr val="FF9900"/>
              </a:solidFill>
            </a:endParaRPr>
          </a:p>
          <a:p>
            <a:r>
              <a:rPr lang="de-DE" sz="1200" dirty="0">
                <a:solidFill>
                  <a:srgbClr val="FF9900"/>
                </a:solidFill>
              </a:rPr>
              <a:t>Ø </a:t>
            </a:r>
            <a:r>
              <a:rPr lang="de-DE" sz="1200" dirty="0" smtClean="0">
                <a:solidFill>
                  <a:srgbClr val="FF9900"/>
                </a:solidFill>
              </a:rPr>
              <a:t>national 4,7 </a:t>
            </a:r>
            <a:r>
              <a:rPr lang="de-DE" sz="1200" dirty="0">
                <a:solidFill>
                  <a:srgbClr val="FF9900"/>
                </a:solidFill>
              </a:rPr>
              <a:t>%</a:t>
            </a:r>
          </a:p>
        </p:txBody>
      </p:sp>
      <p:pic>
        <p:nvPicPr>
          <p:cNvPr id="58" name="Picture 135" descr="Windrad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6475" y="2862461"/>
            <a:ext cx="1228725" cy="811213"/>
          </a:xfrm>
          <a:prstGeom prst="rect">
            <a:avLst/>
          </a:prstGeom>
          <a:noFill/>
          <a:ln w="25400">
            <a:solidFill>
              <a:srgbClr val="1F7AD5"/>
            </a:solidFill>
            <a:miter lim="800000"/>
            <a:headEnd/>
            <a:tailEnd/>
          </a:ln>
        </p:spPr>
      </p:pic>
      <p:pic>
        <p:nvPicPr>
          <p:cNvPr id="59" name="Picture 137" descr="Häckselg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137050"/>
            <a:ext cx="1252538" cy="884238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0" name="Rectangle 141"/>
          <p:cNvSpPr>
            <a:spLocks noChangeArrowheads="1"/>
          </p:cNvSpPr>
          <p:nvPr/>
        </p:nvSpPr>
        <p:spPr bwMode="auto">
          <a:xfrm>
            <a:off x="5652120" y="5211092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err="1" smtClean="0">
                <a:solidFill>
                  <a:srgbClr val="99CC00"/>
                </a:solidFill>
              </a:rPr>
              <a:t>Biomass</a:t>
            </a:r>
            <a:endParaRPr lang="de-DE" sz="1400" b="1" dirty="0">
              <a:solidFill>
                <a:srgbClr val="99CC00"/>
              </a:solidFill>
            </a:endParaRPr>
          </a:p>
          <a:p>
            <a:r>
              <a:rPr lang="de-DE" sz="1400" b="1" dirty="0" smtClean="0">
                <a:solidFill>
                  <a:srgbClr val="99CC00"/>
                </a:solidFill>
              </a:rPr>
              <a:t>           5,65 </a:t>
            </a:r>
            <a:r>
              <a:rPr lang="de-DE" sz="1400" b="1" dirty="0">
                <a:solidFill>
                  <a:srgbClr val="99CC00"/>
                </a:solidFill>
              </a:rPr>
              <a:t>%</a:t>
            </a:r>
          </a:p>
          <a:p>
            <a:endParaRPr lang="de-DE" sz="800" b="1" dirty="0">
              <a:solidFill>
                <a:srgbClr val="99CC00"/>
              </a:solidFill>
            </a:endParaRPr>
          </a:p>
          <a:p>
            <a:r>
              <a:rPr lang="de-DE" sz="1200" dirty="0">
                <a:solidFill>
                  <a:srgbClr val="99CC00"/>
                </a:solidFill>
              </a:rPr>
              <a:t>Ø </a:t>
            </a:r>
            <a:r>
              <a:rPr lang="de-DE" sz="1200" dirty="0" smtClean="0">
                <a:solidFill>
                  <a:srgbClr val="99CC00"/>
                </a:solidFill>
              </a:rPr>
              <a:t>national 7,6 </a:t>
            </a:r>
            <a:r>
              <a:rPr lang="de-DE" sz="1200" dirty="0">
                <a:solidFill>
                  <a:srgbClr val="99CC00"/>
                </a:solidFill>
              </a:rPr>
              <a:t>%</a:t>
            </a:r>
          </a:p>
        </p:txBody>
      </p:sp>
      <p:sp>
        <p:nvSpPr>
          <p:cNvPr id="61" name="Rectangle 142"/>
          <p:cNvSpPr>
            <a:spLocks noChangeArrowheads="1"/>
          </p:cNvSpPr>
          <p:nvPr/>
        </p:nvSpPr>
        <p:spPr bwMode="auto">
          <a:xfrm>
            <a:off x="5576664" y="5138638"/>
            <a:ext cx="1371600" cy="882650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rgbClr val="99CC00"/>
              </a:solidFill>
            </a:endParaRPr>
          </a:p>
        </p:txBody>
      </p:sp>
      <p:sp>
        <p:nvSpPr>
          <p:cNvPr id="62" name="Text Box 144"/>
          <p:cNvSpPr txBox="1">
            <a:spLocks noChangeArrowheads="1"/>
          </p:cNvSpPr>
          <p:nvPr/>
        </p:nvSpPr>
        <p:spPr bwMode="auto">
          <a:xfrm rot="693876">
            <a:off x="4267337" y="4839873"/>
            <a:ext cx="12570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99CC00"/>
                </a:solidFill>
              </a:rPr>
              <a:t>     </a:t>
            </a:r>
            <a:r>
              <a:rPr lang="de-DE" sz="1200" b="1" dirty="0" smtClean="0">
                <a:solidFill>
                  <a:srgbClr val="99CC00"/>
                </a:solidFill>
              </a:rPr>
              <a:t>15 </a:t>
            </a:r>
            <a:r>
              <a:rPr lang="de-DE" sz="1200" b="1" dirty="0" err="1" smtClean="0">
                <a:solidFill>
                  <a:srgbClr val="99CC00"/>
                </a:solidFill>
              </a:rPr>
              <a:t>plants</a:t>
            </a:r>
            <a:r>
              <a:rPr lang="de-DE" sz="1200" b="1" dirty="0" smtClean="0">
                <a:solidFill>
                  <a:srgbClr val="99CC00"/>
                </a:solidFill>
              </a:rPr>
              <a:t/>
            </a:r>
            <a:br>
              <a:rPr lang="de-DE" sz="1200" b="1" dirty="0" smtClean="0">
                <a:solidFill>
                  <a:srgbClr val="99CC00"/>
                </a:solidFill>
              </a:rPr>
            </a:br>
            <a:r>
              <a:rPr lang="de-DE" sz="1200" b="1" dirty="0" smtClean="0">
                <a:solidFill>
                  <a:srgbClr val="99CC00"/>
                </a:solidFill>
              </a:rPr>
              <a:t>4,4 MW power </a:t>
            </a:r>
            <a:endParaRPr lang="de-DE" sz="1200" b="1" dirty="0">
              <a:solidFill>
                <a:srgbClr val="99CC00"/>
              </a:solidFill>
            </a:endParaRPr>
          </a:p>
        </p:txBody>
      </p:sp>
      <p:sp>
        <p:nvSpPr>
          <p:cNvPr id="63" name="Rectangle 129"/>
          <p:cNvSpPr>
            <a:spLocks noChangeArrowheads="1"/>
          </p:cNvSpPr>
          <p:nvPr/>
        </p:nvSpPr>
        <p:spPr bwMode="auto">
          <a:xfrm>
            <a:off x="6071195" y="1200944"/>
            <a:ext cx="138112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050" b="1" dirty="0" smtClean="0">
                <a:solidFill>
                  <a:srgbClr val="00CCFF"/>
                </a:solidFill>
              </a:rPr>
              <a:t>Hydropower</a:t>
            </a:r>
          </a:p>
          <a:p>
            <a:endParaRPr lang="de-DE" sz="500" b="1" dirty="0" smtClean="0">
              <a:solidFill>
                <a:srgbClr val="00CCFF"/>
              </a:solidFill>
            </a:endParaRPr>
          </a:p>
          <a:p>
            <a:r>
              <a:rPr lang="de-DE" sz="1000" dirty="0" smtClean="0">
                <a:solidFill>
                  <a:srgbClr val="00CCFF"/>
                </a:solidFill>
              </a:rPr>
              <a:t>Ø national 3,3 %</a:t>
            </a:r>
            <a:endParaRPr lang="de-DE" sz="1000" dirty="0">
              <a:solidFill>
                <a:srgbClr val="00CCFF"/>
              </a:solidFill>
            </a:endParaRPr>
          </a:p>
        </p:txBody>
      </p:sp>
      <p:sp>
        <p:nvSpPr>
          <p:cNvPr id="64" name="Rectangle 131"/>
          <p:cNvSpPr>
            <a:spLocks noChangeArrowheads="1"/>
          </p:cNvSpPr>
          <p:nvPr/>
        </p:nvSpPr>
        <p:spPr bwMode="auto">
          <a:xfrm>
            <a:off x="5994996" y="1124744"/>
            <a:ext cx="1098425" cy="720080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65" name="Grafik 32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92280" y="1127919"/>
            <a:ext cx="1080120" cy="716905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66" name="Textfeld 28"/>
          <p:cNvSpPr txBox="1">
            <a:spLocks noChangeArrowheads="1"/>
          </p:cNvSpPr>
          <p:nvPr/>
        </p:nvSpPr>
        <p:spPr bwMode="auto">
          <a:xfrm>
            <a:off x="5995442" y="1844824"/>
            <a:ext cx="2176958" cy="369332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900" dirty="0" smtClean="0"/>
              <a:t>Pilot </a:t>
            </a:r>
            <a:r>
              <a:rPr lang="de-DE" sz="900" dirty="0" err="1" smtClean="0"/>
              <a:t>project</a:t>
            </a:r>
            <a:r>
              <a:rPr lang="de-DE" sz="900" dirty="0" smtClean="0"/>
              <a:t> in </a:t>
            </a:r>
            <a:r>
              <a:rPr lang="de-DE" sz="900" dirty="0" err="1" smtClean="0"/>
              <a:t>the</a:t>
            </a:r>
            <a:r>
              <a:rPr lang="de-DE" sz="900" dirty="0" smtClean="0"/>
              <a:t> River Rhine </a:t>
            </a:r>
            <a:r>
              <a:rPr lang="de-DE" sz="900" dirty="0" err="1" smtClean="0"/>
              <a:t>close</a:t>
            </a:r>
            <a:r>
              <a:rPr lang="de-DE" sz="900" dirty="0" smtClean="0"/>
              <a:t> </a:t>
            </a:r>
            <a:r>
              <a:rPr lang="de-DE" sz="900" dirty="0" err="1" smtClean="0"/>
              <a:t>to</a:t>
            </a:r>
            <a:r>
              <a:rPr lang="de-DE" sz="900" dirty="0" smtClean="0"/>
              <a:t> St. Goar       (</a:t>
            </a:r>
            <a:r>
              <a:rPr lang="de-DE" sz="900" dirty="0" err="1" smtClean="0"/>
              <a:t>picture</a:t>
            </a:r>
            <a:r>
              <a:rPr lang="de-DE" sz="900" dirty="0" smtClean="0"/>
              <a:t>: Niederheimbach)</a:t>
            </a:r>
            <a:endParaRPr lang="de-DE" sz="900" dirty="0"/>
          </a:p>
        </p:txBody>
      </p:sp>
      <p:pic>
        <p:nvPicPr>
          <p:cNvPr id="67" name="Picture 123" descr="Photovoltaikanlage auf Da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5" y="3936231"/>
            <a:ext cx="1241698" cy="87947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68" name="Rectangle 131"/>
          <p:cNvSpPr>
            <a:spLocks noChangeArrowheads="1"/>
          </p:cNvSpPr>
          <p:nvPr/>
        </p:nvSpPr>
        <p:spPr bwMode="auto">
          <a:xfrm>
            <a:off x="5580113" y="3933056"/>
            <a:ext cx="1368152" cy="8826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69" name="Line 132"/>
          <p:cNvSpPr>
            <a:spLocks noChangeShapeType="1"/>
          </p:cNvSpPr>
          <p:nvPr/>
        </p:nvSpPr>
        <p:spPr bwMode="auto">
          <a:xfrm flipH="1">
            <a:off x="3707904" y="4361681"/>
            <a:ext cx="1853158" cy="65149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0" name="Text Box 133"/>
          <p:cNvSpPr txBox="1">
            <a:spLocks noChangeArrowheads="1"/>
          </p:cNvSpPr>
          <p:nvPr/>
        </p:nvSpPr>
        <p:spPr bwMode="auto">
          <a:xfrm rot="20440726">
            <a:off x="4325771" y="4072050"/>
            <a:ext cx="12301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FF9900"/>
                </a:solidFill>
              </a:rPr>
              <a:t>  </a:t>
            </a:r>
            <a:r>
              <a:rPr lang="de-DE" sz="1200" b="1" dirty="0" smtClean="0">
                <a:solidFill>
                  <a:srgbClr val="FF9900"/>
                </a:solidFill>
              </a:rPr>
              <a:t>3.596 </a:t>
            </a:r>
            <a:r>
              <a:rPr lang="de-DE" sz="1200" b="1" dirty="0" err="1" smtClean="0">
                <a:solidFill>
                  <a:srgbClr val="FF9900"/>
                </a:solidFill>
              </a:rPr>
              <a:t>plants</a:t>
            </a:r>
            <a:r>
              <a:rPr lang="de-DE" sz="1200" b="1" dirty="0" smtClean="0">
                <a:solidFill>
                  <a:srgbClr val="FF9900"/>
                </a:solidFill>
              </a:rPr>
              <a:t/>
            </a:r>
            <a:br>
              <a:rPr lang="de-DE" sz="1200" b="1" dirty="0" smtClean="0">
                <a:solidFill>
                  <a:srgbClr val="FF9900"/>
                </a:solidFill>
              </a:rPr>
            </a:br>
            <a:r>
              <a:rPr lang="de-DE" sz="1200" b="1" dirty="0" smtClean="0">
                <a:solidFill>
                  <a:srgbClr val="FF9900"/>
                </a:solidFill>
              </a:rPr>
              <a:t> 73 MW power</a:t>
            </a:r>
            <a:endParaRPr lang="de-DE" sz="1200" b="1" dirty="0">
              <a:solidFill>
                <a:srgbClr val="FF9900"/>
              </a:solidFill>
            </a:endParaRPr>
          </a:p>
        </p:txBody>
      </p:sp>
      <p:sp>
        <p:nvSpPr>
          <p:cNvPr id="71" name="Line 104"/>
          <p:cNvSpPr>
            <a:spLocks noChangeShapeType="1"/>
          </p:cNvSpPr>
          <p:nvPr/>
        </p:nvSpPr>
        <p:spPr bwMode="auto">
          <a:xfrm flipH="1">
            <a:off x="3851920" y="3284984"/>
            <a:ext cx="1746126" cy="1296144"/>
          </a:xfrm>
          <a:prstGeom prst="line">
            <a:avLst/>
          </a:prstGeom>
          <a:noFill/>
          <a:ln w="38100">
            <a:solidFill>
              <a:srgbClr val="1F7AD5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2" name="Text Box 121"/>
          <p:cNvSpPr txBox="1">
            <a:spLocks noChangeArrowheads="1"/>
          </p:cNvSpPr>
          <p:nvPr/>
        </p:nvSpPr>
        <p:spPr bwMode="auto">
          <a:xfrm rot="19383137">
            <a:off x="4149128" y="3219026"/>
            <a:ext cx="13826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    </a:t>
            </a:r>
            <a:r>
              <a:rPr lang="de-DE" sz="1200" b="1" dirty="0" smtClean="0">
                <a:solidFill>
                  <a:srgbClr val="0070C0"/>
                </a:solidFill>
              </a:rPr>
              <a:t>206 </a:t>
            </a:r>
            <a:r>
              <a:rPr lang="de-DE" sz="1200" b="1" dirty="0" err="1" smtClean="0">
                <a:solidFill>
                  <a:srgbClr val="0070C0"/>
                </a:solidFill>
              </a:rPr>
              <a:t>turbines</a:t>
            </a:r>
            <a:r>
              <a:rPr lang="de-DE" sz="1200" b="1" dirty="0">
                <a:solidFill>
                  <a:srgbClr val="0070C0"/>
                </a:solidFill>
              </a:rPr>
              <a:t/>
            </a:r>
            <a:br>
              <a:rPr lang="de-DE" sz="1200" b="1" dirty="0">
                <a:solidFill>
                  <a:srgbClr val="0070C0"/>
                </a:solidFill>
              </a:rPr>
            </a:br>
            <a:r>
              <a:rPr lang="de-DE" sz="1200" b="1" dirty="0" smtClean="0">
                <a:solidFill>
                  <a:srgbClr val="0070C0"/>
                </a:solidFill>
              </a:rPr>
              <a:t>   502 MW power</a:t>
            </a:r>
          </a:p>
        </p:txBody>
      </p:sp>
      <p:sp>
        <p:nvSpPr>
          <p:cNvPr id="73" name="Textfeld 72"/>
          <p:cNvSpPr txBox="1"/>
          <p:nvPr/>
        </p:nvSpPr>
        <p:spPr>
          <a:xfrm>
            <a:off x="2862858" y="4149080"/>
            <a:ext cx="11521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/>
              <a:t>July</a:t>
            </a:r>
            <a:r>
              <a:rPr lang="de-DE" sz="1000" dirty="0" smtClean="0"/>
              <a:t> 2014 </a:t>
            </a:r>
            <a:br>
              <a:rPr lang="de-DE" sz="1000" dirty="0" smtClean="0"/>
            </a:br>
            <a:r>
              <a:rPr lang="de-DE" sz="1000" dirty="0" smtClean="0"/>
              <a:t>in Operation</a:t>
            </a:r>
          </a:p>
        </p:txBody>
      </p:sp>
      <p:sp>
        <p:nvSpPr>
          <p:cNvPr id="74" name="Text Box 102"/>
          <p:cNvSpPr txBox="1">
            <a:spLocks noChangeArrowheads="1"/>
          </p:cNvSpPr>
          <p:nvPr/>
        </p:nvSpPr>
        <p:spPr bwMode="auto">
          <a:xfrm rot="-7626">
            <a:off x="468120" y="5602390"/>
            <a:ext cx="4895928" cy="52322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 smtClean="0">
                <a:solidFill>
                  <a:schemeClr val="bg1"/>
                </a:solidFill>
              </a:rPr>
              <a:t>Percentage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Renewable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Energies</a:t>
            </a:r>
            <a:r>
              <a:rPr lang="de-DE" sz="1400" b="1" dirty="0" smtClean="0">
                <a:solidFill>
                  <a:schemeClr val="bg1"/>
                </a:solidFill>
              </a:rPr>
              <a:t>: 226 %           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Ø </a:t>
            </a:r>
            <a:r>
              <a:rPr lang="de-DE" sz="1400" b="1" dirty="0" err="1" smtClean="0">
                <a:solidFill>
                  <a:schemeClr val="bg1"/>
                </a:solidFill>
              </a:rPr>
              <a:t>Whole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Germany 24 %  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971600" y="5157192"/>
            <a:ext cx="1584176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 smtClean="0">
                <a:latin typeface="Arial Black" pitchFamily="34" charset="0"/>
              </a:rPr>
              <a:t>Total </a:t>
            </a:r>
            <a:r>
              <a:rPr lang="de-DE" sz="700" b="1" dirty="0" err="1" smtClean="0">
                <a:latin typeface="Arial Black" pitchFamily="34" charset="0"/>
              </a:rPr>
              <a:t>energy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consumption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smtClean="0">
                <a:latin typeface="Arial Black" pitchFamily="34" charset="0"/>
              </a:rPr>
              <a:t>2010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2627784" y="5157192"/>
            <a:ext cx="1584176" cy="4154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 err="1" smtClean="0">
                <a:latin typeface="Arial Black" pitchFamily="34" charset="0"/>
              </a:rPr>
              <a:t>Eletricity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generation</a:t>
            </a:r>
            <a:r>
              <a:rPr lang="de-DE" sz="700" b="1" dirty="0" smtClean="0">
                <a:latin typeface="Arial Black" pitchFamily="34" charset="0"/>
              </a:rPr>
              <a:t> out </a:t>
            </a:r>
            <a:r>
              <a:rPr lang="de-DE" sz="700" b="1" dirty="0" err="1" smtClean="0">
                <a:latin typeface="Arial Black" pitchFamily="34" charset="0"/>
              </a:rPr>
              <a:t>of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err="1" smtClean="0">
                <a:latin typeface="Arial Black" pitchFamily="34" charset="0"/>
              </a:rPr>
              <a:t>Renewable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energies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smtClean="0">
                <a:latin typeface="Arial Black" pitchFamily="34" charset="0"/>
              </a:rPr>
              <a:t>2013</a:t>
            </a:r>
          </a:p>
        </p:txBody>
      </p:sp>
      <p:sp>
        <p:nvSpPr>
          <p:cNvPr id="77" name="Line 143"/>
          <p:cNvSpPr>
            <a:spLocks noChangeShapeType="1"/>
          </p:cNvSpPr>
          <p:nvPr/>
        </p:nvSpPr>
        <p:spPr bwMode="auto">
          <a:xfrm>
            <a:off x="3779912" y="5085184"/>
            <a:ext cx="1777702" cy="34709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" name="Textfeld 78"/>
          <p:cNvSpPr txBox="1"/>
          <p:nvPr/>
        </p:nvSpPr>
        <p:spPr>
          <a:xfrm>
            <a:off x="2805708" y="3308598"/>
            <a:ext cx="12241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/>
              <a:t>Approved</a:t>
            </a:r>
            <a:r>
              <a:rPr lang="de-DE" sz="800" dirty="0" smtClean="0"/>
              <a:t> &amp; </a:t>
            </a:r>
            <a:br>
              <a:rPr lang="de-DE" sz="800" dirty="0" smtClean="0"/>
            </a:br>
            <a:r>
              <a:rPr lang="de-DE" sz="800" dirty="0" err="1" smtClean="0"/>
              <a:t>under</a:t>
            </a:r>
            <a:r>
              <a:rPr lang="de-DE" sz="800" dirty="0" smtClean="0"/>
              <a:t> </a:t>
            </a:r>
            <a:r>
              <a:rPr lang="de-DE" sz="800" dirty="0" err="1" smtClean="0"/>
              <a:t>consrtuction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 smtClean="0"/>
              <a:t>(50 </a:t>
            </a:r>
            <a:r>
              <a:rPr lang="de-DE" sz="800" dirty="0" err="1" smtClean="0"/>
              <a:t>plants</a:t>
            </a:r>
            <a:r>
              <a:rPr lang="de-DE" sz="800" dirty="0" smtClean="0"/>
              <a:t> )</a:t>
            </a:r>
          </a:p>
        </p:txBody>
      </p:sp>
      <p:sp>
        <p:nvSpPr>
          <p:cNvPr id="34" name="Rechteck 33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8913" y="2322303"/>
            <a:ext cx="3481622" cy="325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86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7210425" cy="484188"/>
          </a:xfrm>
        </p:spPr>
        <p:txBody>
          <a:bodyPr/>
          <a:lstStyle/>
          <a:p>
            <a:pPr eaLnBrk="1" hangingPunct="1"/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5. </a:t>
            </a: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Share of electricity from renewable energy </a:t>
            </a:r>
            <a:b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    sources in the District in 2014 - already 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177 %</a:t>
            </a:r>
            <a:endParaRPr lang="de-DE" sz="18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0" name="Foliennummernplatzhalter 2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  <a:noFill/>
        </p:spPr>
        <p:txBody>
          <a:bodyPr/>
          <a:lstStyle/>
          <a:p>
            <a:fld id="{DE216284-0E72-4DA6-8DDE-FFDC9266F4B3}" type="slidenum">
              <a:rPr lang="de-DE" smtClean="0"/>
              <a:pPr/>
              <a:t>19</a:t>
            </a:fld>
            <a:endParaRPr lang="de-DE" dirty="0" smtClean="0"/>
          </a:p>
        </p:txBody>
      </p:sp>
      <p:sp>
        <p:nvSpPr>
          <p:cNvPr id="42" name="Textfeld 41"/>
          <p:cNvSpPr txBox="1"/>
          <p:nvPr/>
        </p:nvSpPr>
        <p:spPr>
          <a:xfrm>
            <a:off x="4283968" y="2276872"/>
            <a:ext cx="1152128" cy="6771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/>
              <a:t>Wind </a:t>
            </a:r>
            <a:r>
              <a:rPr lang="de-DE" sz="1000" dirty="0" err="1" smtClean="0"/>
              <a:t>Energy</a:t>
            </a:r>
            <a:endParaRPr lang="de-DE" sz="400" dirty="0" smtClean="0"/>
          </a:p>
          <a:p>
            <a:pPr algn="ctr"/>
            <a:r>
              <a:rPr lang="de-DE" sz="1000" dirty="0" smtClean="0"/>
              <a:t>Applied </a:t>
            </a:r>
            <a:r>
              <a:rPr lang="de-DE" sz="1000" dirty="0" err="1" smtClean="0"/>
              <a:t>for</a:t>
            </a:r>
            <a:r>
              <a:rPr lang="de-DE" sz="1000" dirty="0" smtClean="0"/>
              <a:t> &amp;</a:t>
            </a:r>
          </a:p>
          <a:p>
            <a:pPr algn="ctr"/>
            <a:r>
              <a:rPr lang="de-DE" sz="1000" dirty="0" err="1" smtClean="0"/>
              <a:t>Approveable</a:t>
            </a: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sz="800" dirty="0" smtClean="0"/>
              <a:t>(38 </a:t>
            </a:r>
            <a:r>
              <a:rPr lang="de-DE" sz="800" dirty="0" err="1" smtClean="0"/>
              <a:t>Plants</a:t>
            </a:r>
            <a:r>
              <a:rPr lang="de-DE" sz="800" dirty="0" smtClean="0"/>
              <a:t>)</a:t>
            </a:r>
          </a:p>
        </p:txBody>
      </p:sp>
      <p:sp>
        <p:nvSpPr>
          <p:cNvPr id="36" name="Text Box 102"/>
          <p:cNvSpPr txBox="1">
            <a:spLocks noChangeArrowheads="1"/>
          </p:cNvSpPr>
          <p:nvPr/>
        </p:nvSpPr>
        <p:spPr bwMode="auto">
          <a:xfrm rot="-7626">
            <a:off x="2052060" y="2997671"/>
            <a:ext cx="648092" cy="307777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chemeClr val="bg1"/>
                </a:solidFill>
              </a:rPr>
              <a:t>2015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8" name="Rectangle 96"/>
          <p:cNvSpPr>
            <a:spLocks noChangeArrowheads="1"/>
          </p:cNvSpPr>
          <p:nvPr/>
        </p:nvSpPr>
        <p:spPr bwMode="auto">
          <a:xfrm>
            <a:off x="381000" y="1219200"/>
            <a:ext cx="83058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9" name="Text Box 99"/>
          <p:cNvSpPr txBox="1">
            <a:spLocks noChangeArrowheads="1"/>
          </p:cNvSpPr>
          <p:nvPr/>
        </p:nvSpPr>
        <p:spPr bwMode="auto">
          <a:xfrm>
            <a:off x="1195388" y="3071813"/>
            <a:ext cx="12954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bg1"/>
                </a:solidFill>
              </a:rPr>
              <a:t>34,33 %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nicht 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regenerative </a:t>
            </a:r>
          </a:p>
          <a:p>
            <a:pPr>
              <a:spcBef>
                <a:spcPct val="50000"/>
              </a:spcBef>
            </a:pPr>
            <a:r>
              <a:rPr lang="de-DE" sz="1100">
                <a:solidFill>
                  <a:schemeClr val="bg1"/>
                </a:solidFill>
              </a:rPr>
              <a:t>Energien</a:t>
            </a:r>
          </a:p>
        </p:txBody>
      </p:sp>
      <p:sp>
        <p:nvSpPr>
          <p:cNvPr id="60" name="Text Box 102"/>
          <p:cNvSpPr txBox="1">
            <a:spLocks noChangeArrowheads="1"/>
          </p:cNvSpPr>
          <p:nvPr/>
        </p:nvSpPr>
        <p:spPr bwMode="auto">
          <a:xfrm rot="-7626">
            <a:off x="428625" y="1165225"/>
            <a:ext cx="2919413" cy="6477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Total electricity demand 488 Million kWh in 2010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1" name="Rectangle 109"/>
          <p:cNvSpPr>
            <a:spLocks noChangeArrowheads="1"/>
          </p:cNvSpPr>
          <p:nvPr/>
        </p:nvSpPr>
        <p:spPr bwMode="auto">
          <a:xfrm>
            <a:off x="5656312" y="2852936"/>
            <a:ext cx="1295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smtClean="0">
                <a:solidFill>
                  <a:srgbClr val="1F7AD5"/>
                </a:solidFill>
              </a:rPr>
              <a:t>Wind </a:t>
            </a:r>
            <a:r>
              <a:rPr lang="de-DE" sz="1400" b="1" dirty="0" err="1" smtClean="0">
                <a:solidFill>
                  <a:srgbClr val="1F7AD5"/>
                </a:solidFill>
              </a:rPr>
              <a:t>energy</a:t>
            </a:r>
            <a:r>
              <a:rPr lang="de-DE" sz="1400" b="1" dirty="0" smtClean="0">
                <a:solidFill>
                  <a:srgbClr val="1F7AD5"/>
                </a:solidFill>
              </a:rPr>
              <a:t> </a:t>
            </a:r>
            <a:endParaRPr lang="de-DE" sz="1400" b="1" dirty="0">
              <a:solidFill>
                <a:srgbClr val="1F7AD5"/>
              </a:solidFill>
            </a:endParaRPr>
          </a:p>
          <a:p>
            <a:r>
              <a:rPr lang="de-DE" sz="1000" b="1" dirty="0" smtClean="0">
                <a:solidFill>
                  <a:srgbClr val="1F7AD5"/>
                </a:solidFill>
              </a:rPr>
              <a:t>August 2013</a:t>
            </a:r>
            <a:endParaRPr lang="de-DE" sz="1400" b="1" dirty="0">
              <a:solidFill>
                <a:srgbClr val="1F7AD5"/>
              </a:solidFill>
            </a:endParaRPr>
          </a:p>
          <a:p>
            <a:r>
              <a:rPr lang="de-DE" sz="1400" b="1" dirty="0">
                <a:solidFill>
                  <a:srgbClr val="1F7AD5"/>
                </a:solidFill>
              </a:rPr>
              <a:t>    </a:t>
            </a:r>
            <a:r>
              <a:rPr lang="de-DE" sz="1400" b="1" dirty="0" smtClean="0">
                <a:solidFill>
                  <a:srgbClr val="1F7AD5"/>
                </a:solidFill>
              </a:rPr>
              <a:t>     158,69 </a:t>
            </a:r>
            <a:r>
              <a:rPr lang="de-DE" sz="1400" b="1" dirty="0">
                <a:solidFill>
                  <a:srgbClr val="1F7AD5"/>
                </a:solidFill>
              </a:rPr>
              <a:t>%</a:t>
            </a:r>
          </a:p>
          <a:p>
            <a:r>
              <a:rPr lang="de-DE" sz="1200" dirty="0">
                <a:solidFill>
                  <a:srgbClr val="1F7AD5"/>
                </a:solidFill>
              </a:rPr>
              <a:t>Ø </a:t>
            </a:r>
            <a:r>
              <a:rPr lang="de-DE" sz="1200" dirty="0" smtClean="0">
                <a:solidFill>
                  <a:srgbClr val="1F7AD5"/>
                </a:solidFill>
              </a:rPr>
              <a:t>national 8,4%</a:t>
            </a:r>
            <a:endParaRPr lang="de-DE" sz="1200" dirty="0">
              <a:solidFill>
                <a:srgbClr val="1F7AD5"/>
              </a:solidFill>
            </a:endParaRPr>
          </a:p>
        </p:txBody>
      </p:sp>
      <p:sp>
        <p:nvSpPr>
          <p:cNvPr id="62" name="Rectangle 119"/>
          <p:cNvSpPr>
            <a:spLocks noChangeArrowheads="1"/>
          </p:cNvSpPr>
          <p:nvPr/>
        </p:nvSpPr>
        <p:spPr bwMode="auto">
          <a:xfrm>
            <a:off x="5580112" y="2852936"/>
            <a:ext cx="1371600" cy="838200"/>
          </a:xfrm>
          <a:prstGeom prst="rect">
            <a:avLst/>
          </a:prstGeom>
          <a:noFill/>
          <a:ln w="28575">
            <a:solidFill>
              <a:srgbClr val="1F7AD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63" name="Rectangle 129"/>
          <p:cNvSpPr>
            <a:spLocks noChangeArrowheads="1"/>
          </p:cNvSpPr>
          <p:nvPr/>
        </p:nvSpPr>
        <p:spPr bwMode="auto">
          <a:xfrm>
            <a:off x="5652120" y="4077072"/>
            <a:ext cx="1381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err="1" smtClean="0">
                <a:solidFill>
                  <a:srgbClr val="FF9900"/>
                </a:solidFill>
              </a:rPr>
              <a:t>Photovoltaics</a:t>
            </a:r>
            <a:r>
              <a:rPr lang="de-DE" sz="1400" b="1" dirty="0" smtClean="0">
                <a:solidFill>
                  <a:srgbClr val="FF9900"/>
                </a:solidFill>
              </a:rPr>
              <a:t> </a:t>
            </a:r>
            <a:endParaRPr lang="de-DE" sz="1400" b="1" dirty="0">
              <a:solidFill>
                <a:srgbClr val="FF9900"/>
              </a:solidFill>
            </a:endParaRPr>
          </a:p>
          <a:p>
            <a:r>
              <a:rPr lang="de-DE" sz="1400" b="1" dirty="0">
                <a:solidFill>
                  <a:srgbClr val="FF9900"/>
                </a:solidFill>
              </a:rPr>
              <a:t>         </a:t>
            </a:r>
            <a:r>
              <a:rPr lang="de-DE" sz="1400" b="1" dirty="0" smtClean="0">
                <a:solidFill>
                  <a:srgbClr val="FF9900"/>
                </a:solidFill>
              </a:rPr>
              <a:t>  13,19 </a:t>
            </a:r>
            <a:r>
              <a:rPr lang="de-DE" sz="1400" b="1" dirty="0">
                <a:solidFill>
                  <a:srgbClr val="FF9900"/>
                </a:solidFill>
              </a:rPr>
              <a:t>%</a:t>
            </a:r>
            <a:endParaRPr lang="de-DE" sz="800" b="1" dirty="0">
              <a:solidFill>
                <a:srgbClr val="FF9900"/>
              </a:solidFill>
            </a:endParaRPr>
          </a:p>
          <a:p>
            <a:r>
              <a:rPr lang="de-DE" sz="1200" dirty="0">
                <a:solidFill>
                  <a:srgbClr val="FF9900"/>
                </a:solidFill>
              </a:rPr>
              <a:t>Ø </a:t>
            </a:r>
            <a:r>
              <a:rPr lang="de-DE" sz="1200" dirty="0" smtClean="0">
                <a:solidFill>
                  <a:srgbClr val="FF9900"/>
                </a:solidFill>
              </a:rPr>
              <a:t>national 4,7 </a:t>
            </a:r>
            <a:r>
              <a:rPr lang="de-DE" sz="1200" dirty="0">
                <a:solidFill>
                  <a:srgbClr val="FF9900"/>
                </a:solidFill>
              </a:rPr>
              <a:t>%</a:t>
            </a:r>
          </a:p>
        </p:txBody>
      </p:sp>
      <p:pic>
        <p:nvPicPr>
          <p:cNvPr id="64" name="Picture 135" descr="Windrad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6475" y="2862461"/>
            <a:ext cx="1228725" cy="811213"/>
          </a:xfrm>
          <a:prstGeom prst="rect">
            <a:avLst/>
          </a:prstGeom>
          <a:noFill/>
          <a:ln w="25400">
            <a:solidFill>
              <a:srgbClr val="1F7AD5"/>
            </a:solidFill>
            <a:miter lim="800000"/>
            <a:headEnd/>
            <a:tailEnd/>
          </a:ln>
        </p:spPr>
      </p:pic>
      <p:pic>
        <p:nvPicPr>
          <p:cNvPr id="65" name="Picture 137" descr="Häckselg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137050"/>
            <a:ext cx="1252538" cy="884238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6" name="Rectangle 141"/>
          <p:cNvSpPr>
            <a:spLocks noChangeArrowheads="1"/>
          </p:cNvSpPr>
          <p:nvPr/>
        </p:nvSpPr>
        <p:spPr bwMode="auto">
          <a:xfrm>
            <a:off x="5652120" y="5211092"/>
            <a:ext cx="129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400" b="1" dirty="0" err="1" smtClean="0">
                <a:solidFill>
                  <a:srgbClr val="99CC00"/>
                </a:solidFill>
              </a:rPr>
              <a:t>Biomass</a:t>
            </a:r>
            <a:endParaRPr lang="de-DE" sz="1400" b="1" dirty="0">
              <a:solidFill>
                <a:srgbClr val="99CC00"/>
              </a:solidFill>
            </a:endParaRPr>
          </a:p>
          <a:p>
            <a:r>
              <a:rPr lang="de-DE" sz="1400" b="1" dirty="0" smtClean="0">
                <a:solidFill>
                  <a:srgbClr val="99CC00"/>
                </a:solidFill>
              </a:rPr>
              <a:t>           5,65 </a:t>
            </a:r>
            <a:r>
              <a:rPr lang="de-DE" sz="1400" b="1" dirty="0">
                <a:solidFill>
                  <a:srgbClr val="99CC00"/>
                </a:solidFill>
              </a:rPr>
              <a:t>%</a:t>
            </a:r>
          </a:p>
          <a:p>
            <a:endParaRPr lang="de-DE" sz="800" b="1" dirty="0">
              <a:solidFill>
                <a:srgbClr val="99CC00"/>
              </a:solidFill>
            </a:endParaRPr>
          </a:p>
          <a:p>
            <a:r>
              <a:rPr lang="de-DE" sz="1200" dirty="0">
                <a:solidFill>
                  <a:srgbClr val="99CC00"/>
                </a:solidFill>
              </a:rPr>
              <a:t>Ø </a:t>
            </a:r>
            <a:r>
              <a:rPr lang="de-DE" sz="1200" dirty="0" smtClean="0">
                <a:solidFill>
                  <a:srgbClr val="99CC00"/>
                </a:solidFill>
              </a:rPr>
              <a:t>national 7,6 </a:t>
            </a:r>
            <a:r>
              <a:rPr lang="de-DE" sz="1200" dirty="0">
                <a:solidFill>
                  <a:srgbClr val="99CC00"/>
                </a:solidFill>
              </a:rPr>
              <a:t>%</a:t>
            </a:r>
          </a:p>
        </p:txBody>
      </p:sp>
      <p:sp>
        <p:nvSpPr>
          <p:cNvPr id="67" name="Rectangle 142"/>
          <p:cNvSpPr>
            <a:spLocks noChangeArrowheads="1"/>
          </p:cNvSpPr>
          <p:nvPr/>
        </p:nvSpPr>
        <p:spPr bwMode="auto">
          <a:xfrm>
            <a:off x="5576664" y="5138638"/>
            <a:ext cx="1371600" cy="882650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rgbClr val="99CC00"/>
              </a:solidFill>
            </a:endParaRPr>
          </a:p>
        </p:txBody>
      </p:sp>
      <p:sp>
        <p:nvSpPr>
          <p:cNvPr id="68" name="Text Box 144"/>
          <p:cNvSpPr txBox="1">
            <a:spLocks noChangeArrowheads="1"/>
          </p:cNvSpPr>
          <p:nvPr/>
        </p:nvSpPr>
        <p:spPr bwMode="auto">
          <a:xfrm rot="693876">
            <a:off x="4267337" y="4839873"/>
            <a:ext cx="12570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99CC00"/>
                </a:solidFill>
              </a:rPr>
              <a:t>     </a:t>
            </a:r>
            <a:r>
              <a:rPr lang="de-DE" sz="1200" b="1" dirty="0" smtClean="0">
                <a:solidFill>
                  <a:srgbClr val="99CC00"/>
                </a:solidFill>
              </a:rPr>
              <a:t>15 </a:t>
            </a:r>
            <a:r>
              <a:rPr lang="de-DE" sz="1200" b="1" dirty="0" err="1" smtClean="0">
                <a:solidFill>
                  <a:srgbClr val="99CC00"/>
                </a:solidFill>
              </a:rPr>
              <a:t>plants</a:t>
            </a:r>
            <a:r>
              <a:rPr lang="de-DE" sz="1200" b="1" dirty="0" smtClean="0">
                <a:solidFill>
                  <a:srgbClr val="99CC00"/>
                </a:solidFill>
              </a:rPr>
              <a:t/>
            </a:r>
            <a:br>
              <a:rPr lang="de-DE" sz="1200" b="1" dirty="0" smtClean="0">
                <a:solidFill>
                  <a:srgbClr val="99CC00"/>
                </a:solidFill>
              </a:rPr>
            </a:br>
            <a:r>
              <a:rPr lang="de-DE" sz="1200" b="1" dirty="0" smtClean="0">
                <a:solidFill>
                  <a:srgbClr val="99CC00"/>
                </a:solidFill>
              </a:rPr>
              <a:t>4,4 MW power </a:t>
            </a:r>
            <a:endParaRPr lang="de-DE" sz="1200" b="1" dirty="0">
              <a:solidFill>
                <a:srgbClr val="99CC00"/>
              </a:solidFill>
            </a:endParaRPr>
          </a:p>
        </p:txBody>
      </p:sp>
      <p:sp>
        <p:nvSpPr>
          <p:cNvPr id="69" name="Rectangle 129"/>
          <p:cNvSpPr>
            <a:spLocks noChangeArrowheads="1"/>
          </p:cNvSpPr>
          <p:nvPr/>
        </p:nvSpPr>
        <p:spPr bwMode="auto">
          <a:xfrm>
            <a:off x="6071195" y="1200944"/>
            <a:ext cx="138112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de-DE" sz="1050" b="1" dirty="0" smtClean="0">
                <a:solidFill>
                  <a:srgbClr val="00CCFF"/>
                </a:solidFill>
              </a:rPr>
              <a:t>Hydropower</a:t>
            </a:r>
          </a:p>
          <a:p>
            <a:endParaRPr lang="de-DE" sz="500" b="1" dirty="0" smtClean="0">
              <a:solidFill>
                <a:srgbClr val="00CCFF"/>
              </a:solidFill>
            </a:endParaRPr>
          </a:p>
          <a:p>
            <a:r>
              <a:rPr lang="de-DE" sz="1000" dirty="0" smtClean="0">
                <a:solidFill>
                  <a:srgbClr val="00CCFF"/>
                </a:solidFill>
              </a:rPr>
              <a:t>Ø national 3,3 %</a:t>
            </a:r>
            <a:endParaRPr lang="de-DE" sz="1000" dirty="0">
              <a:solidFill>
                <a:srgbClr val="00CCFF"/>
              </a:solidFill>
            </a:endParaRPr>
          </a:p>
        </p:txBody>
      </p:sp>
      <p:sp>
        <p:nvSpPr>
          <p:cNvPr id="70" name="Rectangle 131"/>
          <p:cNvSpPr>
            <a:spLocks noChangeArrowheads="1"/>
          </p:cNvSpPr>
          <p:nvPr/>
        </p:nvSpPr>
        <p:spPr bwMode="auto">
          <a:xfrm>
            <a:off x="5994996" y="1124744"/>
            <a:ext cx="1098425" cy="720080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71" name="Grafik 32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092280" y="1127919"/>
            <a:ext cx="1080120" cy="716905"/>
          </a:xfrm>
          <a:prstGeom prst="rect">
            <a:avLst/>
          </a:prstGeom>
          <a:noFill/>
          <a:ln w="1270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72" name="Textfeld 28"/>
          <p:cNvSpPr txBox="1">
            <a:spLocks noChangeArrowheads="1"/>
          </p:cNvSpPr>
          <p:nvPr/>
        </p:nvSpPr>
        <p:spPr bwMode="auto">
          <a:xfrm>
            <a:off x="5995442" y="1844824"/>
            <a:ext cx="2176958" cy="369332"/>
          </a:xfrm>
          <a:prstGeom prst="rect">
            <a:avLst/>
          </a:prstGeom>
          <a:noFill/>
          <a:ln w="19050">
            <a:solidFill>
              <a:srgbClr val="00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900" dirty="0" smtClean="0"/>
              <a:t>Pilot </a:t>
            </a:r>
            <a:r>
              <a:rPr lang="de-DE" sz="900" dirty="0" err="1" smtClean="0"/>
              <a:t>project</a:t>
            </a:r>
            <a:r>
              <a:rPr lang="de-DE" sz="900" dirty="0" smtClean="0"/>
              <a:t> in </a:t>
            </a:r>
            <a:r>
              <a:rPr lang="de-DE" sz="900" dirty="0" err="1" smtClean="0"/>
              <a:t>the</a:t>
            </a:r>
            <a:r>
              <a:rPr lang="de-DE" sz="900" dirty="0" smtClean="0"/>
              <a:t> River Rhine </a:t>
            </a:r>
            <a:r>
              <a:rPr lang="de-DE" sz="900" dirty="0" err="1" smtClean="0"/>
              <a:t>close</a:t>
            </a:r>
            <a:r>
              <a:rPr lang="de-DE" sz="900" dirty="0" smtClean="0"/>
              <a:t> </a:t>
            </a:r>
            <a:r>
              <a:rPr lang="de-DE" sz="900" dirty="0" err="1" smtClean="0"/>
              <a:t>to</a:t>
            </a:r>
            <a:r>
              <a:rPr lang="de-DE" sz="900" dirty="0" smtClean="0"/>
              <a:t> St. Goar       (</a:t>
            </a:r>
            <a:r>
              <a:rPr lang="de-DE" sz="900" dirty="0" err="1" smtClean="0"/>
              <a:t>picture</a:t>
            </a:r>
            <a:r>
              <a:rPr lang="de-DE" sz="900" dirty="0" smtClean="0"/>
              <a:t>: Niederheimbach)</a:t>
            </a:r>
            <a:endParaRPr lang="de-DE" sz="900" dirty="0"/>
          </a:p>
        </p:txBody>
      </p:sp>
      <p:pic>
        <p:nvPicPr>
          <p:cNvPr id="73" name="Picture 123" descr="Photovoltaikanlage auf Da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5" y="3936231"/>
            <a:ext cx="1241698" cy="87947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4" name="Rectangle 131"/>
          <p:cNvSpPr>
            <a:spLocks noChangeArrowheads="1"/>
          </p:cNvSpPr>
          <p:nvPr/>
        </p:nvSpPr>
        <p:spPr bwMode="auto">
          <a:xfrm>
            <a:off x="5580113" y="3933056"/>
            <a:ext cx="1368152" cy="8826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75" name="Line 132"/>
          <p:cNvSpPr>
            <a:spLocks noChangeShapeType="1"/>
          </p:cNvSpPr>
          <p:nvPr/>
        </p:nvSpPr>
        <p:spPr bwMode="auto">
          <a:xfrm flipH="1">
            <a:off x="3707904" y="4361681"/>
            <a:ext cx="1853158" cy="65149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6" name="Text Box 133"/>
          <p:cNvSpPr txBox="1">
            <a:spLocks noChangeArrowheads="1"/>
          </p:cNvSpPr>
          <p:nvPr/>
        </p:nvSpPr>
        <p:spPr bwMode="auto">
          <a:xfrm rot="20440726">
            <a:off x="4325771" y="4072050"/>
            <a:ext cx="12301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FF9900"/>
                </a:solidFill>
              </a:rPr>
              <a:t>  </a:t>
            </a:r>
            <a:r>
              <a:rPr lang="de-DE" sz="1200" b="1" dirty="0" smtClean="0">
                <a:solidFill>
                  <a:srgbClr val="FF9900"/>
                </a:solidFill>
              </a:rPr>
              <a:t>3.596 </a:t>
            </a:r>
            <a:r>
              <a:rPr lang="de-DE" sz="1200" b="1" dirty="0" err="1" smtClean="0">
                <a:solidFill>
                  <a:srgbClr val="FF9900"/>
                </a:solidFill>
              </a:rPr>
              <a:t>plants</a:t>
            </a:r>
            <a:r>
              <a:rPr lang="de-DE" sz="1200" b="1" dirty="0" smtClean="0">
                <a:solidFill>
                  <a:srgbClr val="FF9900"/>
                </a:solidFill>
              </a:rPr>
              <a:t/>
            </a:r>
            <a:br>
              <a:rPr lang="de-DE" sz="1200" b="1" dirty="0" smtClean="0">
                <a:solidFill>
                  <a:srgbClr val="FF9900"/>
                </a:solidFill>
              </a:rPr>
            </a:br>
            <a:r>
              <a:rPr lang="de-DE" sz="1200" b="1" dirty="0" smtClean="0">
                <a:solidFill>
                  <a:srgbClr val="FF9900"/>
                </a:solidFill>
              </a:rPr>
              <a:t> 73 MW power</a:t>
            </a:r>
            <a:endParaRPr lang="de-DE" sz="1200" b="1" dirty="0">
              <a:solidFill>
                <a:srgbClr val="FF9900"/>
              </a:solidFill>
            </a:endParaRPr>
          </a:p>
        </p:txBody>
      </p:sp>
      <p:sp>
        <p:nvSpPr>
          <p:cNvPr id="77" name="Line 104"/>
          <p:cNvSpPr>
            <a:spLocks noChangeShapeType="1"/>
          </p:cNvSpPr>
          <p:nvPr/>
        </p:nvSpPr>
        <p:spPr bwMode="auto">
          <a:xfrm flipH="1">
            <a:off x="3851920" y="3284984"/>
            <a:ext cx="1746126" cy="1296144"/>
          </a:xfrm>
          <a:prstGeom prst="line">
            <a:avLst/>
          </a:prstGeom>
          <a:noFill/>
          <a:ln w="38100">
            <a:solidFill>
              <a:srgbClr val="1F7AD5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8" name="Text Box 121"/>
          <p:cNvSpPr txBox="1">
            <a:spLocks noChangeArrowheads="1"/>
          </p:cNvSpPr>
          <p:nvPr/>
        </p:nvSpPr>
        <p:spPr bwMode="auto">
          <a:xfrm rot="19383137">
            <a:off x="4149128" y="3219026"/>
            <a:ext cx="13826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    </a:t>
            </a:r>
            <a:r>
              <a:rPr lang="de-DE" sz="1200" b="1" dirty="0" smtClean="0">
                <a:solidFill>
                  <a:srgbClr val="0070C0"/>
                </a:solidFill>
              </a:rPr>
              <a:t>206 </a:t>
            </a:r>
            <a:r>
              <a:rPr lang="de-DE" sz="1200" b="1" dirty="0" err="1" smtClean="0">
                <a:solidFill>
                  <a:srgbClr val="0070C0"/>
                </a:solidFill>
              </a:rPr>
              <a:t>turbines</a:t>
            </a:r>
            <a:r>
              <a:rPr lang="de-DE" sz="1200" b="1" dirty="0">
                <a:solidFill>
                  <a:srgbClr val="0070C0"/>
                </a:solidFill>
              </a:rPr>
              <a:t/>
            </a:r>
            <a:br>
              <a:rPr lang="de-DE" sz="1200" b="1" dirty="0">
                <a:solidFill>
                  <a:srgbClr val="0070C0"/>
                </a:solidFill>
              </a:rPr>
            </a:br>
            <a:r>
              <a:rPr lang="de-DE" sz="1200" b="1" dirty="0" smtClean="0">
                <a:solidFill>
                  <a:srgbClr val="0070C0"/>
                </a:solidFill>
              </a:rPr>
              <a:t>   502 MW power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2862858" y="4149080"/>
            <a:ext cx="11521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/>
              <a:t>July</a:t>
            </a:r>
            <a:r>
              <a:rPr lang="de-DE" sz="1000" dirty="0" smtClean="0"/>
              <a:t> 2014 </a:t>
            </a:r>
            <a:br>
              <a:rPr lang="de-DE" sz="1000" dirty="0" smtClean="0"/>
            </a:br>
            <a:r>
              <a:rPr lang="de-DE" sz="1000" dirty="0" smtClean="0"/>
              <a:t>in Operation</a:t>
            </a:r>
          </a:p>
        </p:txBody>
      </p:sp>
      <p:sp>
        <p:nvSpPr>
          <p:cNvPr id="80" name="Text Box 102"/>
          <p:cNvSpPr txBox="1">
            <a:spLocks noChangeArrowheads="1"/>
          </p:cNvSpPr>
          <p:nvPr/>
        </p:nvSpPr>
        <p:spPr bwMode="auto">
          <a:xfrm rot="-7626">
            <a:off x="468120" y="5602390"/>
            <a:ext cx="4895928" cy="52322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 smtClean="0">
                <a:solidFill>
                  <a:schemeClr val="bg1"/>
                </a:solidFill>
              </a:rPr>
              <a:t>Percentage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Renewable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Energies</a:t>
            </a:r>
            <a:r>
              <a:rPr lang="de-DE" sz="1400" b="1" dirty="0" smtClean="0">
                <a:solidFill>
                  <a:schemeClr val="bg1"/>
                </a:solidFill>
              </a:rPr>
              <a:t>: 262 %           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Ø </a:t>
            </a:r>
            <a:r>
              <a:rPr lang="de-DE" sz="1400" b="1" dirty="0" err="1" smtClean="0">
                <a:solidFill>
                  <a:schemeClr val="bg1"/>
                </a:solidFill>
              </a:rPr>
              <a:t>Whole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Germany 24 %  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971600" y="5157192"/>
            <a:ext cx="1584176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 smtClean="0">
                <a:latin typeface="Arial Black" pitchFamily="34" charset="0"/>
              </a:rPr>
              <a:t>Total </a:t>
            </a:r>
            <a:r>
              <a:rPr lang="de-DE" sz="700" b="1" dirty="0" err="1" smtClean="0">
                <a:latin typeface="Arial Black" pitchFamily="34" charset="0"/>
              </a:rPr>
              <a:t>energy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consumption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smtClean="0">
                <a:latin typeface="Arial Black" pitchFamily="34" charset="0"/>
              </a:rPr>
              <a:t>2010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2627784" y="5157192"/>
            <a:ext cx="1584176" cy="41549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700" b="1" dirty="0" err="1" smtClean="0">
                <a:latin typeface="Arial Black" pitchFamily="34" charset="0"/>
              </a:rPr>
              <a:t>Eletricity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generation</a:t>
            </a:r>
            <a:r>
              <a:rPr lang="de-DE" sz="700" b="1" dirty="0" smtClean="0">
                <a:latin typeface="Arial Black" pitchFamily="34" charset="0"/>
              </a:rPr>
              <a:t> out </a:t>
            </a:r>
            <a:r>
              <a:rPr lang="de-DE" sz="700" b="1" dirty="0" err="1" smtClean="0">
                <a:latin typeface="Arial Black" pitchFamily="34" charset="0"/>
              </a:rPr>
              <a:t>of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err="1" smtClean="0">
                <a:latin typeface="Arial Black" pitchFamily="34" charset="0"/>
              </a:rPr>
              <a:t>Renewable</a:t>
            </a:r>
            <a:r>
              <a:rPr lang="de-DE" sz="700" b="1" dirty="0" smtClean="0">
                <a:latin typeface="Arial Black" pitchFamily="34" charset="0"/>
              </a:rPr>
              <a:t> </a:t>
            </a:r>
            <a:r>
              <a:rPr lang="de-DE" sz="700" b="1" dirty="0" err="1" smtClean="0">
                <a:latin typeface="Arial Black" pitchFamily="34" charset="0"/>
              </a:rPr>
              <a:t>energies</a:t>
            </a:r>
            <a:endParaRPr lang="de-DE" sz="700" b="1" dirty="0" smtClean="0">
              <a:latin typeface="Arial Black" pitchFamily="34" charset="0"/>
            </a:endParaRPr>
          </a:p>
          <a:p>
            <a:pPr algn="ctr"/>
            <a:r>
              <a:rPr lang="de-DE" sz="700" b="1" dirty="0" smtClean="0">
                <a:latin typeface="Arial Black" pitchFamily="34" charset="0"/>
              </a:rPr>
              <a:t>2013</a:t>
            </a:r>
          </a:p>
        </p:txBody>
      </p:sp>
      <p:sp>
        <p:nvSpPr>
          <p:cNvPr id="83" name="Line 143"/>
          <p:cNvSpPr>
            <a:spLocks noChangeShapeType="1"/>
          </p:cNvSpPr>
          <p:nvPr/>
        </p:nvSpPr>
        <p:spPr bwMode="auto">
          <a:xfrm>
            <a:off x="3779912" y="5085184"/>
            <a:ext cx="1777702" cy="34709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5" name="Textfeld 84"/>
          <p:cNvSpPr txBox="1"/>
          <p:nvPr/>
        </p:nvSpPr>
        <p:spPr>
          <a:xfrm>
            <a:off x="2805708" y="3308598"/>
            <a:ext cx="122413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/>
              <a:t>Approved</a:t>
            </a:r>
            <a:r>
              <a:rPr lang="de-DE" sz="800" dirty="0" smtClean="0"/>
              <a:t> &amp; </a:t>
            </a:r>
            <a:br>
              <a:rPr lang="de-DE" sz="800" dirty="0" smtClean="0"/>
            </a:br>
            <a:r>
              <a:rPr lang="de-DE" sz="800" dirty="0" err="1" smtClean="0"/>
              <a:t>under</a:t>
            </a:r>
            <a:r>
              <a:rPr lang="de-DE" sz="800" dirty="0" smtClean="0"/>
              <a:t> </a:t>
            </a:r>
            <a:r>
              <a:rPr lang="de-DE" sz="800" dirty="0" err="1" smtClean="0"/>
              <a:t>consrtuction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 smtClean="0"/>
              <a:t>(50 </a:t>
            </a:r>
            <a:r>
              <a:rPr lang="de-DE" sz="800" dirty="0" err="1" smtClean="0"/>
              <a:t>plants</a:t>
            </a:r>
            <a:r>
              <a:rPr lang="de-DE" sz="800" dirty="0" smtClean="0"/>
              <a:t> )</a:t>
            </a:r>
          </a:p>
        </p:txBody>
      </p:sp>
      <p:cxnSp>
        <p:nvCxnSpPr>
          <p:cNvPr id="49" name="Gerade Verbindung 48"/>
          <p:cNvCxnSpPr/>
          <p:nvPr/>
        </p:nvCxnSpPr>
        <p:spPr bwMode="auto">
          <a:xfrm flipH="1">
            <a:off x="3707904" y="2689870"/>
            <a:ext cx="680839" cy="4510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hteck 38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  <p:sp>
        <p:nvSpPr>
          <p:cNvPr id="40" name="Text Box 102"/>
          <p:cNvSpPr txBox="1">
            <a:spLocks noChangeArrowheads="1"/>
          </p:cNvSpPr>
          <p:nvPr/>
        </p:nvSpPr>
        <p:spPr bwMode="auto">
          <a:xfrm rot="-7626">
            <a:off x="2844387" y="2206141"/>
            <a:ext cx="1151808" cy="52322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chemeClr val="bg1"/>
                </a:solidFill>
              </a:rPr>
              <a:t>     1,278 Billion </a:t>
            </a:r>
            <a:r>
              <a:rPr lang="de-DE" sz="1400" b="1" dirty="0" err="1" smtClean="0">
                <a:solidFill>
                  <a:schemeClr val="bg1"/>
                </a:solidFill>
              </a:rPr>
              <a:t>kWh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15" descr="deutschland_bundeslaender_duenn.jpg"/>
          <p:cNvPicPr>
            <a:picLocks noChangeAspect="1"/>
          </p:cNvPicPr>
          <p:nvPr/>
        </p:nvPicPr>
        <p:blipFill>
          <a:blip r:embed="rId3" cstate="print"/>
          <a:srcRect b="7307"/>
          <a:stretch>
            <a:fillRect/>
          </a:stretch>
        </p:blipFill>
        <p:spPr bwMode="auto">
          <a:xfrm>
            <a:off x="7507240" y="2636912"/>
            <a:ext cx="1457248" cy="191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2F2226-CDDA-4E9C-AA67-7D0F937B0FB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6329363" cy="484188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9933"/>
                </a:solidFill>
                <a:latin typeface="Arial Black" pitchFamily="34" charset="0"/>
              </a:rPr>
              <a:t>Introduction</a:t>
            </a:r>
            <a:endParaRPr lang="de-DE" sz="2000" dirty="0" smtClean="0">
              <a:solidFill>
                <a:srgbClr val="FF9933"/>
              </a:solidFill>
              <a:latin typeface="Arial Black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57158" y="1142984"/>
            <a:ext cx="2846690" cy="369332"/>
          </a:xfrm>
          <a:prstGeom prst="rect">
            <a:avLst/>
          </a:prstGeom>
          <a:solidFill>
            <a:srgbClr val="99CC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Rhein-Hunsrück</a:t>
            </a:r>
            <a:r>
              <a:rPr lang="en-US" b="1" dirty="0" smtClean="0">
                <a:solidFill>
                  <a:schemeClr val="bg1"/>
                </a:solidFill>
              </a:rPr>
              <a:t> District </a:t>
            </a:r>
          </a:p>
        </p:txBody>
      </p:sp>
      <p:pic>
        <p:nvPicPr>
          <p:cNvPr id="18" name="Grafik 17" descr="Foto Uh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509120"/>
            <a:ext cx="864096" cy="1296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Grafik 18" descr="Landschaft RHK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17032"/>
            <a:ext cx="3024336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Grafik 19" descr="Landschaft RHK 8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1772816"/>
            <a:ext cx="3132349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Ellipse 16"/>
          <p:cNvSpPr>
            <a:spLocks noChangeArrowheads="1"/>
          </p:cNvSpPr>
          <p:nvPr/>
        </p:nvSpPr>
        <p:spPr bwMode="auto">
          <a:xfrm>
            <a:off x="7812360" y="3861048"/>
            <a:ext cx="72008" cy="7942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300192" y="3645024"/>
            <a:ext cx="1656184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Rhineland-Palatinate</a:t>
            </a:r>
            <a:endParaRPr lang="de-DE" sz="1000" b="1" dirty="0" smtClean="0">
              <a:solidFill>
                <a:srgbClr val="FF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6371630" y="3922023"/>
            <a:ext cx="1285884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feld 25"/>
          <p:cNvSpPr txBox="1"/>
          <p:nvPr/>
        </p:nvSpPr>
        <p:spPr>
          <a:xfrm>
            <a:off x="4427984" y="2204864"/>
            <a:ext cx="3096344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n"/>
            </a:pPr>
            <a:r>
              <a:rPr lang="en-US" sz="1200" b="1" dirty="0" smtClean="0">
                <a:solidFill>
                  <a:srgbClr val="FF9900"/>
                </a:solidFill>
              </a:rPr>
              <a:t>102.000 inhabitants</a:t>
            </a:r>
          </a:p>
          <a:p>
            <a:pPr algn="l"/>
            <a:endParaRPr lang="en-US" sz="1200" b="1" dirty="0" smtClean="0">
              <a:solidFill>
                <a:srgbClr val="FF9900"/>
              </a:solidFill>
            </a:endParaRPr>
          </a:p>
          <a:p>
            <a:pPr algn="l">
              <a:buFont typeface="Wingdings" pitchFamily="2" charset="2"/>
              <a:buChar char="n"/>
            </a:pPr>
            <a:r>
              <a:rPr lang="en-US" sz="1200" b="1" dirty="0" smtClean="0">
                <a:solidFill>
                  <a:srgbClr val="FF9900"/>
                </a:solidFill>
              </a:rPr>
              <a:t> Area: 991 km²</a:t>
            </a:r>
          </a:p>
          <a:p>
            <a:pPr algn="l"/>
            <a:endParaRPr lang="en-US" sz="1200" b="1" dirty="0" smtClean="0">
              <a:solidFill>
                <a:srgbClr val="FF9900"/>
              </a:solidFill>
            </a:endParaRPr>
          </a:p>
          <a:p>
            <a:pPr algn="l">
              <a:buFont typeface="Wingdings"/>
              <a:buChar char="n"/>
            </a:pPr>
            <a:r>
              <a:rPr lang="en-US" sz="1200" b="1" dirty="0" smtClean="0">
                <a:solidFill>
                  <a:srgbClr val="FF9900"/>
                </a:solidFill>
              </a:rPr>
              <a:t> 137 settlements</a:t>
            </a:r>
          </a:p>
          <a:p>
            <a:pPr algn="l"/>
            <a:r>
              <a:rPr lang="en-US" sz="1200" b="1" dirty="0" smtClean="0">
                <a:solidFill>
                  <a:srgbClr val="FF9900"/>
                </a:solidFill>
              </a:rPr>
              <a:t>    (75% with less than 500 inhabitants)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220072" y="4461500"/>
            <a:ext cx="378846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Head of the District </a:t>
            </a:r>
            <a:r>
              <a:rPr lang="en-US" sz="1400" b="1" dirty="0" err="1" smtClean="0"/>
              <a:t>o.d</a:t>
            </a:r>
            <a:r>
              <a:rPr lang="en-US" sz="1400" b="1" dirty="0" smtClean="0"/>
              <a:t>. Rhein-</a:t>
            </a:r>
            <a:r>
              <a:rPr lang="en-US" sz="1400" b="1" dirty="0" err="1" smtClean="0"/>
              <a:t>Hunsrück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senior adviser – Mr. Bertram Fleck</a:t>
            </a:r>
          </a:p>
          <a:p>
            <a:pPr>
              <a:spcBef>
                <a:spcPct val="50000"/>
              </a:spcBef>
            </a:pPr>
            <a:r>
              <a:rPr lang="en-US" sz="1200" b="1" dirty="0" err="1" smtClean="0"/>
              <a:t>Hauptstraße</a:t>
            </a:r>
            <a:r>
              <a:rPr lang="en-US" sz="1200" b="1" dirty="0" smtClean="0"/>
              <a:t> 75a, 55481 Kirchberg / Germany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/>
              <a:t>Tel: +49 151 44 682 999 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/>
              <a:t>Email: bertram.fleck@freenet.de</a:t>
            </a:r>
            <a:endParaRPr lang="en-US" sz="1200" b="1" dirty="0"/>
          </a:p>
        </p:txBody>
      </p:sp>
      <p:pic>
        <p:nvPicPr>
          <p:cNvPr id="17" name="Picture 4" descr="Europakar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8642" y="1124745"/>
            <a:ext cx="2089821" cy="1656183"/>
          </a:xfrm>
          <a:prstGeom prst="rect">
            <a:avLst/>
          </a:prstGeom>
          <a:noFill/>
        </p:spPr>
      </p:pic>
      <p:sp>
        <p:nvSpPr>
          <p:cNvPr id="28" name="Ellipse 16"/>
          <p:cNvSpPr>
            <a:spLocks noChangeArrowheads="1"/>
          </p:cNvSpPr>
          <p:nvPr/>
        </p:nvSpPr>
        <p:spPr bwMode="auto">
          <a:xfrm>
            <a:off x="7596336" y="1772816"/>
            <a:ext cx="72008" cy="7942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7524328" y="1556792"/>
            <a:ext cx="576064" cy="1692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solidFill>
                  <a:srgbClr val="FF0000"/>
                </a:solidFill>
              </a:rPr>
              <a:t>Germany</a:t>
            </a:r>
            <a:endParaRPr lang="de-DE" sz="500" b="1" dirty="0" smtClean="0">
              <a:solidFill>
                <a:srgbClr val="FF0000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6E30BF-4414-4DA2-83C4-B157D7F7811A}" type="slidenum">
              <a:rPr lang="de-DE" smtClean="0"/>
              <a:pPr>
                <a:defRPr/>
              </a:pPr>
              <a:t>20</a:t>
            </a:fld>
            <a:endParaRPr lang="de-DE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435975" cy="630238"/>
          </a:xfrm>
        </p:spPr>
        <p:txBody>
          <a:bodyPr/>
          <a:lstStyle/>
          <a:p>
            <a:pPr eaLnBrk="1" hangingPunct="1"/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6. </a:t>
            </a: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Regional value added: </a:t>
            </a:r>
            <a:b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    conservative calculation of the District administration</a:t>
            </a:r>
            <a:endParaRPr lang="de-DE" sz="1800" dirty="0" smtClean="0">
              <a:solidFill>
                <a:srgbClr val="FF9933"/>
              </a:solidFill>
              <a:latin typeface="Arial Black" pitchFamily="34" charset="0"/>
            </a:endParaRPr>
          </a:p>
        </p:txBody>
      </p:sp>
      <p:sp>
        <p:nvSpPr>
          <p:cNvPr id="22" name="Text Box 102"/>
          <p:cNvSpPr txBox="1">
            <a:spLocks noChangeArrowheads="1"/>
          </p:cNvSpPr>
          <p:nvPr/>
        </p:nvSpPr>
        <p:spPr bwMode="auto">
          <a:xfrm rot="-7626">
            <a:off x="428625" y="1062007"/>
            <a:ext cx="8358188" cy="3683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Regional value added from renewable energies (business volume) 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1116013" y="1700213"/>
            <a:ext cx="142875" cy="1444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395536" y="2060848"/>
          <a:ext cx="6336703" cy="1693481"/>
        </p:xfrm>
        <a:graphic>
          <a:graphicData uri="http://schemas.openxmlformats.org/drawingml/2006/table">
            <a:tbl>
              <a:tblPr/>
              <a:tblGrid>
                <a:gridCol w="1872145"/>
                <a:gridCol w="27374"/>
                <a:gridCol w="1289760"/>
                <a:gridCol w="77602"/>
                <a:gridCol w="1396845"/>
                <a:gridCol w="67495"/>
                <a:gridCol w="1317450"/>
                <a:gridCol w="72008"/>
                <a:gridCol w="216024"/>
              </a:tblGrid>
              <a:tr h="404852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Regional</a:t>
                      </a:r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value</a:t>
                      </a:r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added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1" u="none" strike="noStrik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521835">
                <a:tc>
                  <a:txBody>
                    <a:bodyPr/>
                    <a:lstStyle/>
                    <a:p>
                      <a:pPr algn="l" fontAlgn="t"/>
                      <a:endParaRPr lang="en-US" sz="105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05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Total </a:t>
                      </a:r>
                      <a:r>
                        <a:rPr lang="de-DE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Investment </a:t>
                      </a:r>
                      <a:r>
                        <a:rPr lang="de-DE" sz="105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of</a:t>
                      </a:r>
                      <a:r>
                        <a:rPr lang="de-DE" sz="105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all </a:t>
                      </a:r>
                      <a:r>
                        <a:rPr lang="de-DE" sz="105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renewable</a:t>
                      </a:r>
                      <a:r>
                        <a:rPr lang="de-DE" sz="105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05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energy</a:t>
                      </a:r>
                      <a:r>
                        <a:rPr lang="de-DE" sz="105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05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plants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05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Share of 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Regional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Amount of Investment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5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5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Annual </a:t>
                      </a:r>
                      <a:r>
                        <a:rPr lang="de-DE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regional </a:t>
                      </a:r>
                      <a:r>
                        <a:rPr lang="de-DE" sz="105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value</a:t>
                      </a:r>
                      <a:r>
                        <a:rPr lang="de-DE" sz="105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05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added</a:t>
                      </a:r>
                      <a:endParaRPr lang="de-DE" sz="105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50" b="1" i="1" u="none" strike="noStrik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05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70037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de-DE" sz="10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only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0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one</a:t>
                      </a:r>
                      <a: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time)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1" u="none" strike="noStrik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70037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50" b="1" i="1" u="none" strike="noStrik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938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Sum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2015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only with increase of wind power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ca. 1,85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billion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CAD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ca. 144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million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CAD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ca. 54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million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CAD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50" b="1" i="1" u="none" strike="noStrik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1" i="1" u="none" strike="noStrike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" name="Ellipse 12"/>
          <p:cNvSpPr>
            <a:spLocks noChangeArrowheads="1"/>
          </p:cNvSpPr>
          <p:nvPr/>
        </p:nvSpPr>
        <p:spPr bwMode="auto">
          <a:xfrm>
            <a:off x="5171917" y="3284984"/>
            <a:ext cx="1243953" cy="360933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" name="Ellipse 13"/>
          <p:cNvSpPr>
            <a:spLocks noChangeArrowheads="1"/>
          </p:cNvSpPr>
          <p:nvPr/>
        </p:nvSpPr>
        <p:spPr bwMode="auto">
          <a:xfrm>
            <a:off x="3711567" y="3278970"/>
            <a:ext cx="1298982" cy="36004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 bwMode="auto">
          <a:xfrm>
            <a:off x="1188022" y="1700213"/>
            <a:ext cx="142875" cy="1444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6" name="Grafik 15" descr="_MG_416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228184" y="4365104"/>
            <a:ext cx="2484275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Grafik 16" descr="_MG_4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529" y="4365104"/>
            <a:ext cx="248397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 descr="_MG_7073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20688" r="25215" b="33119"/>
          <a:stretch>
            <a:fillRect/>
          </a:stretch>
        </p:blipFill>
        <p:spPr>
          <a:xfrm>
            <a:off x="3619583" y="4365104"/>
            <a:ext cx="1944216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hteck 18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6456317" y="1628800"/>
            <a:ext cx="2687683" cy="25922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65257" tIns="0" rIns="0" bIns="0" spcCol="1270"/>
          <a:lstStyle/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- lease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income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and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taxes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for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the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/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community</a:t>
            </a:r>
            <a:endParaRPr lang="de-DE" sz="1050" b="1" dirty="0" smtClean="0">
              <a:solidFill>
                <a:srgbClr val="CC9900">
                  <a:lumMod val="25000"/>
                </a:srgbClr>
              </a:solidFill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-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feed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-in-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tarif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for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residents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(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partners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in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energy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producing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by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PV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and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in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cooperatives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)</a:t>
            </a:r>
          </a:p>
          <a:p>
            <a:pPr defTabSz="488950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orders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for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workman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and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building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contractor</a:t>
            </a:r>
            <a:endParaRPr lang="de-DE" sz="1050" b="1" dirty="0" smtClean="0">
              <a:solidFill>
                <a:srgbClr val="CC9900">
                  <a:lumMod val="25000"/>
                </a:srgbClr>
              </a:solidFill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maintenance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by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local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business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(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job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creation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)</a:t>
            </a:r>
          </a:p>
          <a:p>
            <a:pPr defTabSz="488950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de-DE" sz="1050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financial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assistance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by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regional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banks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</a:p>
          <a:p>
            <a:pPr defTabSz="488950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development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of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local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agriculture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/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and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forestry</a:t>
            </a:r>
            <a:endParaRPr lang="de-DE" sz="1050" b="1" dirty="0" smtClean="0">
              <a:solidFill>
                <a:srgbClr val="CC9900">
                  <a:lumMod val="25000"/>
                </a:srgbClr>
              </a:solidFill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  <a:buFontTx/>
              <a:buChar char="-"/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development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of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tourist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trade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:</a:t>
            </a:r>
            <a:b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</a:b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hotels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,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restaurants</a:t>
            </a:r>
            <a:endParaRPr lang="de-DE" sz="1050" b="1" dirty="0">
              <a:solidFill>
                <a:srgbClr val="CC9900">
                  <a:lumMod val="2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oliennummernplatzhalt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B8E98A7-9AAB-41E2-8763-C3435BC92B44}" type="slidenum">
              <a:rPr lang="de-DE" smtClean="0"/>
              <a:pPr/>
              <a:t>21</a:t>
            </a:fld>
            <a:endParaRPr lang="de-DE" smtClean="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435975" cy="630238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7. Climate protection concept: </a:t>
            </a:r>
            <a:b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    Zero Emission </a:t>
            </a:r>
            <a:r>
              <a:rPr lang="en-US" sz="1800" dirty="0" err="1" smtClean="0">
                <a:solidFill>
                  <a:srgbClr val="FF9933"/>
                </a:solidFill>
                <a:latin typeface="Arial Black" pitchFamily="34" charset="0"/>
              </a:rPr>
              <a:t>Rhein-Hunsrück</a:t>
            </a:r>
            <a: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  <a:t> District </a:t>
            </a:r>
            <a:br>
              <a:rPr lang="en-US" sz="1800" dirty="0" smtClean="0">
                <a:solidFill>
                  <a:srgbClr val="FF9933"/>
                </a:solidFill>
                <a:latin typeface="Arial Black" pitchFamily="34" charset="0"/>
              </a:rPr>
            </a:br>
            <a:endParaRPr lang="en-US" sz="1800" dirty="0" smtClean="0">
              <a:solidFill>
                <a:srgbClr val="FF9933"/>
              </a:solidFill>
              <a:latin typeface="Arial Black" pitchFamily="34" charset="0"/>
            </a:endParaRPr>
          </a:p>
        </p:txBody>
      </p:sp>
      <p:grpSp>
        <p:nvGrpSpPr>
          <p:cNvPr id="2" name="Gruppieren 6"/>
          <p:cNvGrpSpPr/>
          <p:nvPr/>
        </p:nvGrpSpPr>
        <p:grpSpPr>
          <a:xfrm>
            <a:off x="251520" y="1484784"/>
            <a:ext cx="1016533" cy="3816424"/>
            <a:chOff x="-1" y="1403893"/>
            <a:chExt cx="1592597" cy="5373857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8823" b="11773"/>
            <a:stretch>
              <a:fillRect/>
            </a:stretch>
          </p:blipFill>
          <p:spPr bwMode="auto">
            <a:xfrm>
              <a:off x="-1" y="1403893"/>
              <a:ext cx="1592597" cy="9672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3795"/>
            <a:stretch>
              <a:fillRect/>
            </a:stretch>
          </p:blipFill>
          <p:spPr bwMode="auto">
            <a:xfrm>
              <a:off x="1" y="2548191"/>
              <a:ext cx="1591055" cy="272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5488445"/>
              <a:ext cx="1591055" cy="1289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Text Box 102"/>
          <p:cNvSpPr txBox="1">
            <a:spLocks noChangeArrowheads="1"/>
          </p:cNvSpPr>
          <p:nvPr/>
        </p:nvSpPr>
        <p:spPr bwMode="auto">
          <a:xfrm rot="-7626">
            <a:off x="251482" y="1095494"/>
            <a:ext cx="8568936" cy="307777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chemeClr val="bg1"/>
                </a:solidFill>
              </a:rPr>
              <a:t>Development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the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Concept</a:t>
            </a:r>
            <a:r>
              <a:rPr lang="de-DE" sz="1400" b="1" dirty="0" smtClean="0">
                <a:solidFill>
                  <a:schemeClr val="bg1"/>
                </a:solidFill>
              </a:rPr>
              <a:t> 2010-2011 </a:t>
            </a:r>
            <a:r>
              <a:rPr lang="de-DE" sz="1400" b="1" dirty="0" err="1" smtClean="0">
                <a:solidFill>
                  <a:schemeClr val="bg1"/>
                </a:solidFill>
              </a:rPr>
              <a:t>by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the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</a:rPr>
              <a:t>Institute for applied Material Flow Management (</a:t>
            </a:r>
            <a:r>
              <a:rPr lang="en-GB" sz="1400" b="1" dirty="0" err="1" smtClean="0">
                <a:solidFill>
                  <a:schemeClr val="bg1"/>
                </a:solidFill>
              </a:rPr>
              <a:t>IfaS</a:t>
            </a:r>
            <a:r>
              <a:rPr lang="en-GB" sz="1400" b="1" dirty="0" smtClean="0">
                <a:solidFill>
                  <a:schemeClr val="bg1"/>
                </a:solidFill>
              </a:rPr>
              <a:t>)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2" name="Textfeld 17"/>
          <p:cNvSpPr txBox="1">
            <a:spLocks noChangeArrowheads="1"/>
          </p:cNvSpPr>
          <p:nvPr/>
        </p:nvSpPr>
        <p:spPr bwMode="auto">
          <a:xfrm>
            <a:off x="1403648" y="1495817"/>
            <a:ext cx="4032448" cy="276999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opening</a:t>
            </a:r>
            <a:r>
              <a:rPr lang="de-DE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balance</a:t>
            </a:r>
            <a:r>
              <a:rPr lang="de-DE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sheet</a:t>
            </a:r>
            <a:endParaRPr lang="de-DE" sz="12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3" name="Textfeld 18"/>
          <p:cNvSpPr txBox="1">
            <a:spLocks noChangeArrowheads="1"/>
          </p:cNvSpPr>
          <p:nvPr/>
        </p:nvSpPr>
        <p:spPr bwMode="auto">
          <a:xfrm>
            <a:off x="1403648" y="1999873"/>
            <a:ext cx="4032448" cy="276999"/>
          </a:xfrm>
          <a:prstGeom prst="rect">
            <a:avLst/>
          </a:prstGeom>
          <a:noFill/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potentials</a:t>
            </a:r>
            <a:endParaRPr lang="de-DE" sz="1200" b="1" dirty="0">
              <a:solidFill>
                <a:srgbClr val="00CC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" name="Textfeld 19"/>
          <p:cNvSpPr txBox="1">
            <a:spLocks noChangeArrowheads="1"/>
          </p:cNvSpPr>
          <p:nvPr/>
        </p:nvSpPr>
        <p:spPr bwMode="auto">
          <a:xfrm>
            <a:off x="1403648" y="2506352"/>
            <a:ext cx="4032448" cy="276999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9 workshops, 300 participants</a:t>
            </a:r>
            <a:endParaRPr lang="de-DE" sz="10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5" name="Textfeld 20"/>
          <p:cNvSpPr txBox="1">
            <a:spLocks noChangeArrowheads="1"/>
          </p:cNvSpPr>
          <p:nvPr/>
        </p:nvSpPr>
        <p:spPr bwMode="auto">
          <a:xfrm>
            <a:off x="1403648" y="2989142"/>
            <a:ext cx="4032447" cy="276999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closing balance sheet</a:t>
            </a:r>
            <a:endParaRPr lang="de-DE" sz="12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" name="Textfeld 21"/>
          <p:cNvSpPr txBox="1">
            <a:spLocks noChangeArrowheads="1"/>
          </p:cNvSpPr>
          <p:nvPr/>
        </p:nvSpPr>
        <p:spPr bwMode="auto">
          <a:xfrm>
            <a:off x="1401936" y="4431725"/>
            <a:ext cx="4034160" cy="276999"/>
          </a:xfrm>
          <a:prstGeom prst="rect">
            <a:avLst/>
          </a:prstGeom>
          <a:noFill/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200" dirty="0" smtClean="0"/>
              <a:t>92 individual measures</a:t>
            </a:r>
          </a:p>
        </p:txBody>
      </p:sp>
      <p:sp>
        <p:nvSpPr>
          <p:cNvPr id="47" name="Textfeld 22"/>
          <p:cNvSpPr txBox="1">
            <a:spLocks noChangeArrowheads="1"/>
          </p:cNvSpPr>
          <p:nvPr/>
        </p:nvSpPr>
        <p:spPr bwMode="auto">
          <a:xfrm>
            <a:off x="1403648" y="4941168"/>
            <a:ext cx="4032448" cy="276999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2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climate protection manager</a:t>
            </a:r>
            <a:endParaRPr lang="de-DE" sz="1200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" name="Pfeil nach rechts 19"/>
          <p:cNvSpPr>
            <a:spLocks noChangeArrowheads="1"/>
          </p:cNvSpPr>
          <p:nvPr/>
        </p:nvSpPr>
        <p:spPr bwMode="auto">
          <a:xfrm>
            <a:off x="467544" y="5590952"/>
            <a:ext cx="936104" cy="3583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49" name="Textfeld 16"/>
          <p:cNvSpPr txBox="1">
            <a:spLocks noChangeArrowheads="1"/>
          </p:cNvSpPr>
          <p:nvPr/>
        </p:nvSpPr>
        <p:spPr bwMode="auto">
          <a:xfrm>
            <a:off x="1403649" y="3502749"/>
            <a:ext cx="4032447" cy="646331"/>
          </a:xfrm>
          <a:prstGeom prst="rect">
            <a:avLst/>
          </a:prstGeom>
          <a:solidFill>
            <a:srgbClr val="99CC00"/>
          </a:solidFill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The District will - on the balance sheet - become </a:t>
            </a:r>
            <a:br>
              <a:rPr lang="en-US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</a:br>
            <a:r>
              <a:rPr lang="en-US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a zero emission District in electricity, heat and transport sectors already in 2020.</a:t>
            </a:r>
            <a:endParaRPr lang="en-US" sz="1200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637773" y="3861048"/>
            <a:ext cx="1526515" cy="134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 descr="Weiße Wa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1844824"/>
            <a:ext cx="2668480" cy="1872208"/>
          </a:xfrm>
          <a:prstGeom prst="rect">
            <a:avLst/>
          </a:prstGeom>
        </p:spPr>
      </p:pic>
      <p:pic>
        <p:nvPicPr>
          <p:cNvPr id="23" name="Grafik 22" descr="Heizungspump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8812" y="3861048"/>
            <a:ext cx="1297644" cy="1306718"/>
          </a:xfrm>
          <a:prstGeom prst="rect">
            <a:avLst/>
          </a:prstGeom>
        </p:spPr>
      </p:pic>
      <p:pic>
        <p:nvPicPr>
          <p:cNvPr id="24" name="Grafik 23" descr="Label A+++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56376" y="1628800"/>
            <a:ext cx="792088" cy="860079"/>
          </a:xfrm>
          <a:prstGeom prst="rect">
            <a:avLst/>
          </a:prstGeom>
        </p:spPr>
      </p:pic>
      <p:sp>
        <p:nvSpPr>
          <p:cNvPr id="28" name="Rechteck 16"/>
          <p:cNvSpPr>
            <a:spLocks noChangeArrowheads="1"/>
          </p:cNvSpPr>
          <p:nvPr/>
        </p:nvSpPr>
        <p:spPr bwMode="auto">
          <a:xfrm>
            <a:off x="1691680" y="5436513"/>
            <a:ext cx="6984776" cy="584775"/>
          </a:xfrm>
          <a:prstGeom prst="rect">
            <a:avLst/>
          </a:prstGeom>
          <a:solidFill>
            <a:srgbClr val="0066CC"/>
          </a:solidFill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6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By using all potentials, annual energy delivery costs amounting to 355 million CAD can be saved in 2050.</a:t>
            </a:r>
            <a:endParaRPr lang="de-DE" sz="1600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8028384" y="1844824"/>
            <a:ext cx="648072" cy="5760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 flipV="1">
            <a:off x="8028384" y="1772816"/>
            <a:ext cx="432048" cy="5760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hteck 25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oliennummernplatzhalt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5044EA7-273F-48A1-B439-323279BDDB2A}" type="slidenum">
              <a:rPr lang="de-DE" smtClean="0"/>
              <a:pPr/>
              <a:t>22</a:t>
            </a:fld>
            <a:endParaRPr lang="de-DE" dirty="0" smtClean="0"/>
          </a:p>
        </p:txBody>
      </p:sp>
      <p:sp>
        <p:nvSpPr>
          <p:cNvPr id="21511" name="Rectangle 33"/>
          <p:cNvSpPr>
            <a:spLocks noChangeArrowheads="1"/>
          </p:cNvSpPr>
          <p:nvPr/>
        </p:nvSpPr>
        <p:spPr bwMode="auto">
          <a:xfrm>
            <a:off x="465121" y="300757"/>
            <a:ext cx="66627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de-DE" b="1" dirty="0" smtClean="0">
                <a:solidFill>
                  <a:srgbClr val="F39500"/>
                </a:solidFill>
                <a:latin typeface="Arial Black" pitchFamily="34" charset="0"/>
              </a:rPr>
              <a:t>7. </a:t>
            </a:r>
            <a:r>
              <a:rPr lang="en-US" dirty="0" smtClean="0">
                <a:solidFill>
                  <a:srgbClr val="FF9933"/>
                </a:solidFill>
                <a:latin typeface="Arial Black" pitchFamily="34" charset="0"/>
              </a:rPr>
              <a:t>Climate protection concept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:</a:t>
            </a:r>
            <a:b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de-DE" b="1" dirty="0" smtClean="0">
                <a:solidFill>
                  <a:srgbClr val="F39500"/>
                </a:solidFill>
                <a:latin typeface="Arial Black" pitchFamily="34" charset="0"/>
              </a:rPr>
              <a:t>    </a:t>
            </a:r>
            <a:r>
              <a:rPr lang="de-DE" b="1" dirty="0" err="1" smtClean="0">
                <a:solidFill>
                  <a:srgbClr val="F39500"/>
                </a:solidFill>
                <a:latin typeface="Arial Black" pitchFamily="34" charset="0"/>
              </a:rPr>
              <a:t>composition</a:t>
            </a:r>
            <a:r>
              <a:rPr lang="de-DE" b="1" dirty="0" smtClean="0">
                <a:solidFill>
                  <a:srgbClr val="F39500"/>
                </a:solidFill>
                <a:latin typeface="Arial Black" pitchFamily="34" charset="0"/>
              </a:rPr>
              <a:t> </a:t>
            </a:r>
            <a:r>
              <a:rPr lang="de-DE" b="1" dirty="0" err="1" smtClean="0">
                <a:solidFill>
                  <a:srgbClr val="F39500"/>
                </a:solidFill>
                <a:latin typeface="Arial Black" pitchFamily="34" charset="0"/>
              </a:rPr>
              <a:t>of</a:t>
            </a:r>
            <a:r>
              <a:rPr lang="de-DE" b="1" dirty="0" smtClean="0">
                <a:solidFill>
                  <a:srgbClr val="F39500"/>
                </a:solidFill>
                <a:latin typeface="Arial Black" pitchFamily="34" charset="0"/>
              </a:rPr>
              <a:t> an </a:t>
            </a:r>
            <a:r>
              <a:rPr lang="de-DE" b="1" dirty="0" err="1" smtClean="0">
                <a:solidFill>
                  <a:srgbClr val="F39500"/>
                </a:solidFill>
                <a:latin typeface="Arial Black" pitchFamily="34" charset="0"/>
              </a:rPr>
              <a:t>renovating-network</a:t>
            </a:r>
            <a:r>
              <a:rPr lang="de-DE" b="1" dirty="0" smtClean="0">
                <a:solidFill>
                  <a:srgbClr val="F39500"/>
                </a:solidFill>
                <a:latin typeface="Arial Black" pitchFamily="34" charset="0"/>
              </a:rPr>
              <a:t> </a:t>
            </a:r>
            <a:br>
              <a:rPr lang="de-DE" b="1" dirty="0" smtClean="0">
                <a:solidFill>
                  <a:srgbClr val="F39500"/>
                </a:solidFill>
                <a:latin typeface="Arial Black" pitchFamily="34" charset="0"/>
              </a:rPr>
            </a:br>
            <a:endParaRPr lang="de-DE" b="1" dirty="0">
              <a:latin typeface="Arial Black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275904" cy="296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:\Energieagentur\Öffentlichkeitsarbeit\HC Fotos\vorher3-2-blass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7"/>
            <a:ext cx="2117708" cy="1492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220072" y="2708920"/>
            <a:ext cx="3416286" cy="1569660"/>
          </a:xfrm>
          <a:prstGeom prst="rect">
            <a:avLst/>
          </a:prstGeom>
          <a:solidFill>
            <a:srgbClr val="0066CC"/>
          </a:solidFill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32" lvl="1" eaLnBrk="0" hangingPunct="0">
              <a:lnSpc>
                <a:spcPct val="160000"/>
              </a:lnSpc>
              <a:buClr>
                <a:srgbClr val="F79646">
                  <a:lumMod val="75000"/>
                </a:srgbClr>
              </a:buClr>
              <a:buSzPct val="90000"/>
              <a:defRPr/>
            </a:pP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The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bisection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of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the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energy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demand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and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the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renewable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production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of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the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permanent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energy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often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is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technically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feasible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and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in a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long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term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economical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worthwhile</a:t>
            </a:r>
            <a:r>
              <a:rPr lang="de-DE" sz="12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  <a:sym typeface="Wingdings" pitchFamily="2" charset="2"/>
              </a:rPr>
              <a:t> !</a:t>
            </a:r>
            <a:endParaRPr lang="de-DE" sz="1200" b="1" dirty="0">
              <a:solidFill>
                <a:schemeClr val="bg1"/>
              </a:solidFill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7544" y="5733256"/>
            <a:ext cx="1584176" cy="215444"/>
          </a:xfrm>
          <a:prstGeom prst="rect">
            <a:avLst/>
          </a:prstGeom>
          <a:solidFill>
            <a:srgbClr val="FF9900"/>
          </a:solidFill>
          <a:ln w="190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smtClean="0">
                <a:solidFill>
                  <a:schemeClr val="bg1"/>
                </a:solidFill>
              </a:rPr>
              <a:t>Quelle:  smart </a:t>
            </a:r>
            <a:r>
              <a:rPr lang="de-DE" sz="800" b="1" dirty="0" err="1" smtClean="0">
                <a:solidFill>
                  <a:schemeClr val="bg1"/>
                </a:solidFill>
              </a:rPr>
              <a:t>geomatics</a:t>
            </a:r>
            <a:endParaRPr lang="de-DE" sz="800" b="1" dirty="0" smtClean="0">
              <a:solidFill>
                <a:schemeClr val="bg1"/>
              </a:solidFill>
            </a:endParaRPr>
          </a:p>
        </p:txBody>
      </p:sp>
      <p:sp>
        <p:nvSpPr>
          <p:cNvPr id="14" name="Text Box 102"/>
          <p:cNvSpPr txBox="1">
            <a:spLocks noChangeArrowheads="1"/>
          </p:cNvSpPr>
          <p:nvPr/>
        </p:nvSpPr>
        <p:spPr bwMode="auto">
          <a:xfrm rot="-7626">
            <a:off x="395191" y="960808"/>
            <a:ext cx="4897022" cy="144655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 dirty="0" err="1" smtClean="0">
                <a:solidFill>
                  <a:schemeClr val="bg1"/>
                </a:solidFill>
              </a:rPr>
              <a:t>campaign</a:t>
            </a:r>
            <a:r>
              <a:rPr lang="de-DE" sz="1600" b="1" dirty="0" smtClean="0">
                <a:solidFill>
                  <a:schemeClr val="bg1"/>
                </a:solidFill>
              </a:rPr>
              <a:t> : „</a:t>
            </a:r>
            <a:r>
              <a:rPr lang="de-DE" sz="1600" b="1" dirty="0" err="1" smtClean="0">
                <a:solidFill>
                  <a:schemeClr val="bg1"/>
                </a:solidFill>
              </a:rPr>
              <a:t>Kastellaun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renovates</a:t>
            </a:r>
            <a:r>
              <a:rPr lang="de-DE" sz="1600" b="1" dirty="0" smtClean="0">
                <a:solidFill>
                  <a:schemeClr val="bg1"/>
                </a:solidFill>
              </a:rPr>
              <a:t>“ 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smtClean="0">
                <a:solidFill>
                  <a:schemeClr val="bg1"/>
                </a:solidFill>
              </a:rPr>
              <a:t>(220 </a:t>
            </a:r>
            <a:r>
              <a:rPr lang="de-DE" sz="1600" b="1" dirty="0" err="1" smtClean="0">
                <a:solidFill>
                  <a:schemeClr val="bg1"/>
                </a:solidFill>
              </a:rPr>
              <a:t>houses</a:t>
            </a:r>
            <a:r>
              <a:rPr lang="de-DE" sz="1600" b="1" dirty="0" smtClean="0">
                <a:solidFill>
                  <a:schemeClr val="bg1"/>
                </a:solidFill>
              </a:rPr>
              <a:t> in </a:t>
            </a:r>
            <a:r>
              <a:rPr lang="de-DE" sz="1600" b="1" dirty="0" err="1" smtClean="0">
                <a:solidFill>
                  <a:schemeClr val="bg1"/>
                </a:solidFill>
              </a:rPr>
              <a:t>first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accommodation</a:t>
            </a:r>
            <a:r>
              <a:rPr lang="de-DE" sz="1600" b="1" dirty="0" smtClean="0">
                <a:solidFill>
                  <a:schemeClr val="bg1"/>
                </a:solidFill>
              </a:rPr>
              <a:t>)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a regional </a:t>
            </a:r>
            <a:r>
              <a:rPr lang="de-DE" sz="1600" b="1" dirty="0" err="1" smtClean="0">
                <a:solidFill>
                  <a:schemeClr val="bg1"/>
                </a:solidFill>
              </a:rPr>
              <a:t>bank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and</a:t>
            </a:r>
            <a:r>
              <a:rPr lang="de-DE" sz="1600" b="1" dirty="0" smtClean="0">
                <a:solidFill>
                  <a:schemeClr val="bg1"/>
                </a:solidFill>
              </a:rPr>
              <a:t> a private </a:t>
            </a:r>
            <a:r>
              <a:rPr lang="de-DE" sz="1600" b="1" dirty="0" err="1" smtClean="0">
                <a:solidFill>
                  <a:schemeClr val="bg1"/>
                </a:solidFill>
              </a:rPr>
              <a:t>company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600" b="1" dirty="0" err="1" smtClean="0">
                <a:solidFill>
                  <a:schemeClr val="bg1"/>
                </a:solidFill>
              </a:rPr>
              <a:t>betterment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the</a:t>
            </a:r>
            <a:r>
              <a:rPr lang="de-DE" sz="1600" b="1" dirty="0" smtClean="0">
                <a:solidFill>
                  <a:schemeClr val="bg1"/>
                </a:solidFill>
              </a:rPr>
              <a:t> real </a:t>
            </a:r>
            <a:r>
              <a:rPr lang="de-DE" sz="1600" b="1" dirty="0" err="1" smtClean="0">
                <a:solidFill>
                  <a:schemeClr val="bg1"/>
                </a:solidFill>
              </a:rPr>
              <a:t>property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br>
              <a:rPr lang="de-DE" sz="1600" b="1" dirty="0" smtClean="0">
                <a:solidFill>
                  <a:schemeClr val="bg1"/>
                </a:solidFill>
              </a:rPr>
            </a:br>
            <a:r>
              <a:rPr lang="de-DE" sz="1600" b="1" dirty="0" err="1" smtClean="0">
                <a:solidFill>
                  <a:schemeClr val="bg1"/>
                </a:solidFill>
              </a:rPr>
              <a:t>and</a:t>
            </a:r>
            <a:r>
              <a:rPr lang="de-DE" sz="1600" b="1" dirty="0" smtClean="0">
                <a:solidFill>
                  <a:schemeClr val="bg1"/>
                </a:solidFill>
              </a:rPr>
              <a:t> essential </a:t>
            </a:r>
            <a:r>
              <a:rPr lang="de-DE" sz="1600" b="1" dirty="0" err="1" smtClean="0">
                <a:solidFill>
                  <a:schemeClr val="bg1"/>
                </a:solidFill>
              </a:rPr>
              <a:t>increase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the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dwelling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value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sp>
        <p:nvSpPr>
          <p:cNvPr id="15" name="Pfeil nach rechts 19"/>
          <p:cNvSpPr>
            <a:spLocks noChangeArrowheads="1"/>
          </p:cNvSpPr>
          <p:nvPr/>
        </p:nvSpPr>
        <p:spPr bwMode="auto">
          <a:xfrm>
            <a:off x="4572000" y="3140968"/>
            <a:ext cx="504056" cy="3583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pic>
        <p:nvPicPr>
          <p:cNvPr id="16" name="Grafik 15" descr="Kastellaun Quartier.jpg"/>
          <p:cNvPicPr>
            <a:picLocks noChangeAspect="1"/>
          </p:cNvPicPr>
          <p:nvPr/>
        </p:nvPicPr>
        <p:blipFill>
          <a:blip r:embed="rId5" cstate="print"/>
          <a:srcRect t="2554"/>
          <a:stretch>
            <a:fillRect/>
          </a:stretch>
        </p:blipFill>
        <p:spPr>
          <a:xfrm>
            <a:off x="5421091" y="4293096"/>
            <a:ext cx="3118522" cy="183728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oliennummernplatzhalt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5044EA7-273F-48A1-B439-323279BDDB2A}" type="slidenum">
              <a:rPr lang="de-DE" smtClean="0"/>
              <a:pPr/>
              <a:t>23</a:t>
            </a:fld>
            <a:endParaRPr lang="de-DE" smtClean="0"/>
          </a:p>
        </p:txBody>
      </p:sp>
      <p:sp>
        <p:nvSpPr>
          <p:cNvPr id="21511" name="Rectangle 33"/>
          <p:cNvSpPr>
            <a:spLocks noChangeArrowheads="1"/>
          </p:cNvSpPr>
          <p:nvPr/>
        </p:nvSpPr>
        <p:spPr bwMode="auto">
          <a:xfrm>
            <a:off x="539552" y="332656"/>
            <a:ext cx="66627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b="1" dirty="0" smtClean="0">
                <a:solidFill>
                  <a:srgbClr val="F39500"/>
                </a:solidFill>
                <a:latin typeface="Arial Black" pitchFamily="34" charset="0"/>
              </a:rPr>
              <a:t>A lot of energy is hidden in </a:t>
            </a:r>
            <a:r>
              <a:rPr lang="en-US" b="1" dirty="0" err="1" smtClean="0">
                <a:solidFill>
                  <a:srgbClr val="F39500"/>
                </a:solidFill>
                <a:latin typeface="Arial Black" pitchFamily="34" charset="0"/>
              </a:rPr>
              <a:t>Rhein-Hunsrück</a:t>
            </a:r>
            <a:r>
              <a:rPr lang="en-US" b="1" dirty="0" smtClean="0">
                <a:solidFill>
                  <a:srgbClr val="F39500"/>
                </a:solidFill>
                <a:latin typeface="Arial Black" pitchFamily="34" charset="0"/>
              </a:rPr>
              <a:t> </a:t>
            </a:r>
            <a:br>
              <a:rPr lang="en-US" b="1" dirty="0" smtClean="0">
                <a:solidFill>
                  <a:srgbClr val="F39500"/>
                </a:solidFill>
                <a:latin typeface="Arial Black" pitchFamily="34" charset="0"/>
              </a:rPr>
            </a:br>
            <a:r>
              <a:rPr lang="en-US" b="1" dirty="0" smtClean="0">
                <a:solidFill>
                  <a:srgbClr val="F39500"/>
                </a:solidFill>
                <a:latin typeface="Arial Black" pitchFamily="34" charset="0"/>
              </a:rPr>
              <a:t>District - we are making use of it!</a:t>
            </a:r>
            <a:endParaRPr lang="en-US" b="1" dirty="0" smtClean="0">
              <a:latin typeface="Arial Black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b="1" dirty="0">
              <a:latin typeface="Arial Black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200" b="1" dirty="0"/>
          </a:p>
        </p:txBody>
      </p:sp>
      <p:pic>
        <p:nvPicPr>
          <p:cNvPr id="12" name="Grafik 5" descr="Das Geld des Dorf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1700808"/>
            <a:ext cx="2857746" cy="401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5292080" y="2852936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/>
              <a:t>It</a:t>
            </a:r>
            <a:r>
              <a:rPr lang="de-DE" b="1" dirty="0" smtClean="0"/>
              <a:t> </a:t>
            </a:r>
            <a:r>
              <a:rPr lang="de-DE" b="1" dirty="0" err="1" smtClean="0"/>
              <a:t>always</a:t>
            </a:r>
            <a:r>
              <a:rPr lang="de-DE" b="1" dirty="0" smtClean="0"/>
              <a:t> </a:t>
            </a:r>
            <a:r>
              <a:rPr lang="de-DE" b="1" dirty="0" err="1" smtClean="0"/>
              <a:t>seems</a:t>
            </a:r>
            <a:r>
              <a:rPr lang="de-DE" b="1" dirty="0" smtClean="0"/>
              <a:t> </a:t>
            </a:r>
            <a:r>
              <a:rPr lang="de-DE" b="1" dirty="0" err="1" smtClean="0"/>
              <a:t>impossible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b="1" dirty="0" err="1" smtClean="0"/>
              <a:t>until</a:t>
            </a:r>
            <a:r>
              <a:rPr lang="de-DE" b="1" dirty="0" smtClean="0"/>
              <a:t> </a:t>
            </a:r>
            <a:r>
              <a:rPr lang="de-DE" b="1" dirty="0" err="1" smtClean="0"/>
              <a:t>it´s</a:t>
            </a:r>
            <a:r>
              <a:rPr lang="de-DE" b="1" dirty="0" smtClean="0"/>
              <a:t> </a:t>
            </a:r>
            <a:r>
              <a:rPr lang="de-DE" b="1" dirty="0" err="1" smtClean="0"/>
              <a:t>done</a:t>
            </a:r>
            <a:r>
              <a:rPr lang="de-DE" b="1" dirty="0" smtClean="0"/>
              <a:t> !</a:t>
            </a:r>
          </a:p>
          <a:p>
            <a:r>
              <a:rPr lang="de-DE" sz="1200" b="1" i="1" dirty="0" smtClean="0"/>
              <a:t>                                         </a:t>
            </a:r>
            <a:r>
              <a:rPr lang="de-DE" sz="400" b="1" i="1" dirty="0" smtClean="0"/>
              <a:t>   </a:t>
            </a:r>
          </a:p>
          <a:p>
            <a:r>
              <a:rPr lang="de-DE" sz="1200" b="1" i="1" dirty="0" smtClean="0"/>
              <a:t>                                          Nelson Mandela</a:t>
            </a:r>
          </a:p>
        </p:txBody>
      </p:sp>
      <p:sp>
        <p:nvSpPr>
          <p:cNvPr id="10" name="Rechteck 9"/>
          <p:cNvSpPr/>
          <p:nvPr/>
        </p:nvSpPr>
        <p:spPr>
          <a:xfrm>
            <a:off x="3779912" y="1844824"/>
            <a:ext cx="4421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/>
              <a:t>Friedrich Wilhelm Raiffeisen (1818–1888),</a:t>
            </a:r>
            <a:br>
              <a:rPr lang="de-DE" sz="1200" b="1" dirty="0" smtClean="0"/>
            </a:br>
            <a:r>
              <a:rPr lang="de-DE" sz="1200" b="1" dirty="0" err="1" smtClean="0"/>
              <a:t>founder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of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the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worldwide-acting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cooperative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movement</a:t>
            </a:r>
            <a:endParaRPr lang="de-DE" sz="1200" b="1" dirty="0" smtClean="0"/>
          </a:p>
        </p:txBody>
      </p:sp>
      <p:pic>
        <p:nvPicPr>
          <p:cNvPr id="9" name="Grafik 8" descr="Plakette_2011_Selbstentwur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3572" y="4296460"/>
            <a:ext cx="1609482" cy="1440711"/>
          </a:xfrm>
          <a:prstGeom prst="rect">
            <a:avLst/>
          </a:prstGeom>
        </p:spPr>
      </p:pic>
      <p:pic>
        <p:nvPicPr>
          <p:cNvPr id="13" name="Grafik 12" descr="Logo - 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4503" y="4213819"/>
            <a:ext cx="1224136" cy="163218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75E39C-C4C8-4D31-93AF-D37CB6F184CC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7" name="Rechteck 7"/>
          <p:cNvSpPr>
            <a:spLocks noChangeArrowheads="1"/>
          </p:cNvSpPr>
          <p:nvPr/>
        </p:nvSpPr>
        <p:spPr bwMode="auto">
          <a:xfrm>
            <a:off x="468313" y="260648"/>
            <a:ext cx="6911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1.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Keeping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up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the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same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old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energy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dirty="0" err="1" smtClean="0">
                <a:solidFill>
                  <a:srgbClr val="FF9933"/>
                </a:solidFill>
                <a:latin typeface="Arial Black" pitchFamily="34" charset="0"/>
              </a:rPr>
              <a:t>politics</a:t>
            </a:r>
            <a:r>
              <a:rPr lang="de-DE" dirty="0" smtClean="0">
                <a:solidFill>
                  <a:srgbClr val="FF9933"/>
                </a:solidFill>
                <a:latin typeface="Arial Black" pitchFamily="34" charset="0"/>
              </a:rPr>
              <a:t>?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724128" y="4149080"/>
            <a:ext cx="2736304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de-DE" sz="1400" b="1" dirty="0" smtClean="0">
                <a:solidFill>
                  <a:schemeClr val="bg1"/>
                </a:solidFill>
              </a:rPr>
              <a:t>Explosive </a:t>
            </a:r>
            <a:r>
              <a:rPr lang="de-DE" sz="1400" b="1" dirty="0" err="1" smtClean="0">
                <a:solidFill>
                  <a:schemeClr val="bg1"/>
                </a:solidFill>
              </a:rPr>
              <a:t>development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energy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costs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sp>
        <p:nvSpPr>
          <p:cNvPr id="18" name="Rechteck 18"/>
          <p:cNvSpPr>
            <a:spLocks noChangeArrowheads="1"/>
          </p:cNvSpPr>
          <p:nvPr/>
        </p:nvSpPr>
        <p:spPr bwMode="auto">
          <a:xfrm>
            <a:off x="8532440" y="4293096"/>
            <a:ext cx="576064" cy="504056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pic>
        <p:nvPicPr>
          <p:cNvPr id="19" name="Grafik 18" descr="Peak O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2520280" cy="16436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5536" y="1196752"/>
            <a:ext cx="2664296" cy="30777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finite nature of fossil fuels 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pic>
        <p:nvPicPr>
          <p:cNvPr id="20" name="Grafik 19" descr="Klimakosten-deutschl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196752"/>
            <a:ext cx="2844066" cy="21212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995936" y="2132856"/>
            <a:ext cx="1728192" cy="7386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effects of carbon dioxide on the </a:t>
            </a:r>
            <a:r>
              <a:rPr lang="en-US" sz="1400" dirty="0" smtClean="0"/>
              <a:t>c</a:t>
            </a:r>
            <a:r>
              <a:rPr lang="en-US" sz="1400" b="1" dirty="0" smtClean="0">
                <a:solidFill>
                  <a:schemeClr val="bg1"/>
                </a:solidFill>
              </a:rPr>
              <a:t>limate 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pic>
        <p:nvPicPr>
          <p:cNvPr id="22" name="Grafik 21" descr="Gazpr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356992"/>
            <a:ext cx="1584176" cy="90819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7544" y="3429000"/>
            <a:ext cx="2376264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dependence from energy-exporting-states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pic>
        <p:nvPicPr>
          <p:cNvPr id="23" name="Grafik 22" descr="Ir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789040"/>
            <a:ext cx="1156930" cy="660598"/>
          </a:xfrm>
          <a:prstGeom prst="rect">
            <a:avLst/>
          </a:prstGeom>
        </p:spPr>
      </p:pic>
      <p:pic>
        <p:nvPicPr>
          <p:cNvPr id="25" name="Grafik 24" descr="Steigerungen 1967-2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0510" y="4878685"/>
            <a:ext cx="3869885" cy="1250066"/>
          </a:xfrm>
          <a:prstGeom prst="rect">
            <a:avLst/>
          </a:prstGeom>
        </p:spPr>
      </p:pic>
      <p:sp>
        <p:nvSpPr>
          <p:cNvPr id="17" name="Rechteck 8"/>
          <p:cNvSpPr>
            <a:spLocks noChangeArrowheads="1"/>
          </p:cNvSpPr>
          <p:nvPr/>
        </p:nvSpPr>
        <p:spPr bwMode="auto">
          <a:xfrm>
            <a:off x="827584" y="4565168"/>
            <a:ext cx="3816424" cy="307777"/>
          </a:xfrm>
          <a:prstGeom prst="rect">
            <a:avLst/>
          </a:prstGeom>
          <a:solidFill>
            <a:schemeClr val="accent2"/>
          </a:solidFill>
          <a:ln>
            <a:solidFill>
              <a:srgbClr val="99CC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  <a:cs typeface="+mn-cs"/>
              </a:rPr>
              <a:t>Goals of the </a:t>
            </a:r>
            <a:r>
              <a:rPr lang="en-US" sz="1400" b="1" dirty="0" smtClean="0">
                <a:solidFill>
                  <a:schemeClr val="bg1"/>
                </a:solidFill>
              </a:rPr>
              <a:t>G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  <a:cs typeface="+mn-cs"/>
              </a:rPr>
              <a:t>erman </a:t>
            </a:r>
            <a:r>
              <a:rPr lang="en-US" sz="1400" b="1" dirty="0" smtClean="0">
                <a:solidFill>
                  <a:schemeClr val="bg1"/>
                </a:solidFill>
              </a:rPr>
              <a:t>F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  <a:cs typeface="+mn-cs"/>
              </a:rPr>
              <a:t>ederal Government</a:t>
            </a:r>
            <a:endParaRPr lang="en-US" sz="1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7" name="Pfeil nach rechts 10"/>
          <p:cNvSpPr>
            <a:spLocks noChangeArrowheads="1"/>
          </p:cNvSpPr>
          <p:nvPr/>
        </p:nvSpPr>
        <p:spPr bwMode="auto">
          <a:xfrm>
            <a:off x="467544" y="4653137"/>
            <a:ext cx="285750" cy="1440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20014532"/>
              </p:ext>
            </p:extLst>
          </p:nvPr>
        </p:nvGraphicFramePr>
        <p:xfrm>
          <a:off x="467544" y="4941168"/>
          <a:ext cx="4214842" cy="115212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28826"/>
                <a:gridCol w="527536"/>
                <a:gridCol w="1122919"/>
                <a:gridCol w="635561"/>
              </a:tblGrid>
              <a:tr h="288032">
                <a:tc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noProof="0" dirty="0" err="1" smtClean="0"/>
                        <a:t>Effici-ency</a:t>
                      </a:r>
                      <a:endParaRPr lang="en-US" sz="800" noProof="0" dirty="0"/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noProof="0" dirty="0" smtClean="0"/>
                        <a:t>Share</a:t>
                      </a:r>
                      <a:r>
                        <a:rPr lang="en-US" sz="800" baseline="0" noProof="0" dirty="0" smtClean="0"/>
                        <a:t> of </a:t>
                      </a:r>
                      <a:r>
                        <a:rPr lang="en-US" sz="800" baseline="0" noProof="0" dirty="0" err="1" smtClean="0"/>
                        <a:t>renewables</a:t>
                      </a:r>
                      <a:r>
                        <a:rPr lang="en-US" sz="800" baseline="0" noProof="0" dirty="0" smtClean="0"/>
                        <a:t> in electricity </a:t>
                      </a:r>
                      <a:endParaRPr lang="en-US" sz="8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noProof="0" dirty="0" smtClean="0"/>
                        <a:t>CO</a:t>
                      </a:r>
                      <a:r>
                        <a:rPr lang="en-US" sz="800" baseline="-25000" noProof="0" dirty="0" smtClean="0"/>
                        <a:t>2</a:t>
                      </a:r>
                      <a:endParaRPr lang="en-US" sz="800" baseline="-25000" noProof="0" dirty="0"/>
                    </a:p>
                  </a:txBody>
                  <a:tcPr anchor="ctr"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en-US" sz="800" noProof="0" dirty="0" smtClean="0"/>
                        <a:t>Goal</a:t>
                      </a:r>
                      <a:r>
                        <a:rPr lang="en-US" sz="800" baseline="0" noProof="0" dirty="0" smtClean="0"/>
                        <a:t> of German Federal Government </a:t>
                      </a:r>
                      <a:r>
                        <a:rPr lang="en-US" sz="800" noProof="0" dirty="0" smtClean="0"/>
                        <a:t> </a:t>
                      </a:r>
                      <a:r>
                        <a:rPr lang="en-US" sz="800" b="1" noProof="0" dirty="0" smtClean="0"/>
                        <a:t>2020:</a:t>
                      </a:r>
                      <a:endParaRPr lang="en-US" sz="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 smtClean="0"/>
                        <a:t>20 %</a:t>
                      </a:r>
                      <a:endParaRPr lang="en-US" sz="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 smtClean="0"/>
                        <a:t>35 %</a:t>
                      </a:r>
                      <a:endParaRPr lang="en-US" sz="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 smtClean="0"/>
                        <a:t>40 %</a:t>
                      </a:r>
                      <a:endParaRPr lang="en-US" sz="800" b="1" noProof="0" dirty="0"/>
                    </a:p>
                  </a:txBody>
                  <a:tcPr/>
                </a:tc>
              </a:tr>
              <a:tr h="359648">
                <a:tc>
                  <a:txBody>
                    <a:bodyPr/>
                    <a:lstStyle/>
                    <a:p>
                      <a:r>
                        <a:rPr lang="en-US" sz="800" noProof="0" dirty="0" smtClean="0"/>
                        <a:t>Goal</a:t>
                      </a:r>
                      <a:r>
                        <a:rPr lang="en-US" sz="800" baseline="0" noProof="0" dirty="0" smtClean="0"/>
                        <a:t> of German Federal Government </a:t>
                      </a:r>
                      <a:r>
                        <a:rPr lang="en-US" sz="800" b="1" noProof="0" dirty="0" smtClean="0"/>
                        <a:t>2050:</a:t>
                      </a:r>
                      <a:endParaRPr lang="en-US" sz="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 smtClean="0"/>
                        <a:t>50 %</a:t>
                      </a:r>
                      <a:endParaRPr lang="en-US" sz="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 smtClean="0"/>
                        <a:t>80 %</a:t>
                      </a:r>
                      <a:endParaRPr lang="en-US" sz="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noProof="0" dirty="0" smtClean="0"/>
                        <a:t>80 %</a:t>
                      </a:r>
                      <a:endParaRPr lang="en-US" sz="800" b="1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feld 29"/>
          <p:cNvSpPr txBox="1"/>
          <p:nvPr/>
        </p:nvSpPr>
        <p:spPr>
          <a:xfrm>
            <a:off x="5818809" y="1542454"/>
            <a:ext cx="1584176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i="1" dirty="0" smtClean="0"/>
              <a:t>Cumulative costs of climate-damages</a:t>
            </a:r>
            <a:endParaRPr lang="de-DE" sz="600" b="1" i="1" dirty="0" smtClean="0">
              <a:solidFill>
                <a:srgbClr val="00CCFF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812581" y="1206619"/>
            <a:ext cx="2808312" cy="338554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Climate change causes billions of costs for  the German economics</a:t>
            </a:r>
            <a:endParaRPr lang="de-DE" sz="600" b="1" dirty="0" smtClean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868144" y="1700808"/>
            <a:ext cx="864096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Billions of  CAD</a:t>
            </a:r>
            <a:endParaRPr lang="de-DE" sz="6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6084168" y="2564904"/>
            <a:ext cx="432048" cy="1846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1.136</a:t>
            </a:r>
            <a:endParaRPr lang="de-DE" sz="6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6660232" y="2564904"/>
            <a:ext cx="432048" cy="1846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b="1" dirty="0" smtClean="0"/>
              <a:t>4.260</a:t>
            </a:r>
            <a:endParaRPr lang="de-DE" sz="600" b="1" dirty="0"/>
          </a:p>
        </p:txBody>
      </p:sp>
      <p:pic>
        <p:nvPicPr>
          <p:cNvPr id="24" name="Grafik 23" descr="One Doll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3457" y="2204865"/>
            <a:ext cx="913986" cy="843452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815870" y="3212976"/>
            <a:ext cx="2160240" cy="18466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 smtClean="0"/>
              <a:t>Source: German </a:t>
            </a:r>
            <a:r>
              <a:rPr lang="en-US" sz="600" dirty="0" err="1" smtClean="0"/>
              <a:t>institut</a:t>
            </a:r>
            <a:r>
              <a:rPr lang="en-US" sz="600" dirty="0" smtClean="0"/>
              <a:t> of economic research (DIW) 2007</a:t>
            </a:r>
            <a:endParaRPr lang="de-DE" sz="600" b="1" dirty="0" smtClean="0">
              <a:solidFill>
                <a:srgbClr val="00CCFF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395536" y="6230712"/>
            <a:ext cx="83529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 descr="Energiekosten Durchschnittsfamilie - V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917" y="1971857"/>
            <a:ext cx="6683889" cy="3833407"/>
          </a:xfrm>
          <a:prstGeom prst="rect">
            <a:avLst/>
          </a:prstGeom>
        </p:spPr>
      </p:pic>
      <p:sp>
        <p:nvSpPr>
          <p:cNvPr id="4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809" y="260648"/>
            <a:ext cx="8435975" cy="406946"/>
          </a:xfrm>
        </p:spPr>
        <p:txBody>
          <a:bodyPr/>
          <a:lstStyle/>
          <a:p>
            <a:pPr eaLnBrk="1" hangingPunct="1"/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   1.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Keeping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up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the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same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old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energy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politics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?</a:t>
            </a:r>
            <a:r>
              <a:rPr lang="de-DE" sz="1800" kern="1200" dirty="0" smtClean="0">
                <a:solidFill>
                  <a:srgbClr val="FF9933"/>
                </a:solidFill>
                <a:latin typeface="Arial Black" pitchFamily="34" charset="0"/>
              </a:rPr>
              <a:t/>
            </a:r>
            <a:br>
              <a:rPr lang="de-DE" sz="1800" kern="12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       Explosive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development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of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fossil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energy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costs</a:t>
            </a:r>
            <a:r>
              <a:rPr lang="de-DE" sz="2000" dirty="0" smtClean="0">
                <a:solidFill>
                  <a:srgbClr val="FF9933"/>
                </a:solidFill>
                <a:latin typeface="Arial Black" pitchFamily="34" charset="0"/>
              </a:rPr>
              <a:t/>
            </a:r>
            <a:br>
              <a:rPr lang="de-DE" sz="2000" dirty="0" smtClean="0">
                <a:solidFill>
                  <a:srgbClr val="FF9933"/>
                </a:solidFill>
                <a:latin typeface="Arial Black" pitchFamily="34" charset="0"/>
              </a:rPr>
            </a:br>
            <a:endParaRPr lang="de-DE" sz="2000" dirty="0" smtClean="0">
              <a:solidFill>
                <a:srgbClr val="FF9933"/>
              </a:solidFill>
              <a:latin typeface="Arial Black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40152" y="5733256"/>
            <a:ext cx="2736304" cy="338554"/>
          </a:xfrm>
          <a:prstGeom prst="rect">
            <a:avLst/>
          </a:prstGeom>
          <a:solidFill>
            <a:srgbClr val="FF9900"/>
          </a:solidFill>
          <a:ln w="190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b="1" dirty="0" err="1" smtClean="0">
                <a:solidFill>
                  <a:schemeClr val="bg1"/>
                </a:solidFill>
              </a:rPr>
              <a:t>source</a:t>
            </a:r>
            <a:r>
              <a:rPr lang="de-DE" sz="800" b="1" dirty="0" smtClean="0">
                <a:solidFill>
                  <a:schemeClr val="bg1"/>
                </a:solidFill>
              </a:rPr>
              <a:t>:  </a:t>
            </a:r>
            <a:r>
              <a:rPr lang="de-DE" sz="800" b="1" dirty="0" err="1" smtClean="0">
                <a:solidFill>
                  <a:schemeClr val="bg1"/>
                </a:solidFill>
              </a:rPr>
              <a:t>data</a:t>
            </a:r>
            <a:r>
              <a:rPr lang="de-DE" sz="800" b="1" dirty="0" smtClean="0">
                <a:solidFill>
                  <a:schemeClr val="bg1"/>
                </a:solidFill>
              </a:rPr>
              <a:t> 2002 </a:t>
            </a:r>
            <a:r>
              <a:rPr lang="de-DE" sz="800" b="1" dirty="0" err="1" smtClean="0">
                <a:solidFill>
                  <a:schemeClr val="bg1"/>
                </a:solidFill>
              </a:rPr>
              <a:t>and</a:t>
            </a:r>
            <a:r>
              <a:rPr lang="de-DE" sz="800" b="1" dirty="0" smtClean="0">
                <a:solidFill>
                  <a:schemeClr val="bg1"/>
                </a:solidFill>
              </a:rPr>
              <a:t> 2012: Verbraucherzentrale RLP , </a:t>
            </a:r>
            <a:r>
              <a:rPr lang="de-DE" sz="800" b="1" dirty="0" err="1" smtClean="0">
                <a:solidFill>
                  <a:schemeClr val="bg1"/>
                </a:solidFill>
              </a:rPr>
              <a:t>data</a:t>
            </a:r>
            <a:r>
              <a:rPr lang="de-DE" sz="800" b="1" dirty="0" smtClean="0">
                <a:solidFill>
                  <a:schemeClr val="bg1"/>
                </a:solidFill>
              </a:rPr>
              <a:t> 1992: </a:t>
            </a:r>
            <a:r>
              <a:rPr lang="de-DE" sz="800" b="1" dirty="0" err="1" smtClean="0">
                <a:solidFill>
                  <a:schemeClr val="bg1"/>
                </a:solidFill>
              </a:rPr>
              <a:t>own</a:t>
            </a:r>
            <a:r>
              <a:rPr lang="de-DE" sz="800" b="1" dirty="0" smtClean="0">
                <a:solidFill>
                  <a:schemeClr val="bg1"/>
                </a:solidFill>
              </a:rPr>
              <a:t> </a:t>
            </a:r>
            <a:r>
              <a:rPr lang="de-DE" sz="800" b="1" dirty="0" err="1" smtClean="0">
                <a:solidFill>
                  <a:schemeClr val="bg1"/>
                </a:solidFill>
              </a:rPr>
              <a:t>investigation</a:t>
            </a:r>
            <a:endParaRPr lang="de-DE" sz="800" b="1" dirty="0" smtClean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308304" y="1916832"/>
            <a:ext cx="1728192" cy="3077766"/>
          </a:xfrm>
          <a:prstGeom prst="rect">
            <a:avLst/>
          </a:prstGeom>
          <a:solidFill>
            <a:srgbClr val="99CC00"/>
          </a:solidFill>
          <a:ln w="19050"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in </a:t>
            </a:r>
            <a:r>
              <a:rPr lang="de-DE" sz="1400" b="1" dirty="0" err="1" smtClean="0">
                <a:solidFill>
                  <a:schemeClr val="bg1"/>
                </a:solidFill>
              </a:rPr>
              <a:t>contrast</a:t>
            </a:r>
            <a:r>
              <a:rPr lang="de-DE" sz="1400" b="1" dirty="0" smtClean="0">
                <a:solidFill>
                  <a:schemeClr val="bg1"/>
                </a:solidFill>
              </a:rPr>
              <a:t>: 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/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err="1" smtClean="0">
                <a:solidFill>
                  <a:schemeClr val="bg1"/>
                </a:solidFill>
              </a:rPr>
              <a:t>by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raising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efficiency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and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bulk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200" b="1" dirty="0" err="1" smtClean="0">
                <a:solidFill>
                  <a:schemeClr val="bg1"/>
                </a:solidFill>
              </a:rPr>
              <a:t>production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renewable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energy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plants</a:t>
            </a:r>
            <a:r>
              <a:rPr lang="de-DE" sz="1200" b="1" dirty="0" smtClean="0">
                <a:solidFill>
                  <a:schemeClr val="bg1"/>
                </a:solidFill>
              </a:rPr>
              <a:t>  </a:t>
            </a:r>
            <a:r>
              <a:rPr lang="de-DE" sz="1200" b="1" dirty="0" err="1" smtClean="0">
                <a:solidFill>
                  <a:schemeClr val="bg1"/>
                </a:solidFill>
              </a:rPr>
              <a:t>produce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err="1" smtClean="0">
                <a:solidFill>
                  <a:schemeClr val="bg1"/>
                </a:solidFill>
              </a:rPr>
              <a:t>electricity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and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heat</a:t>
            </a:r>
            <a:r>
              <a:rPr lang="de-DE" sz="1200" b="1" dirty="0" smtClean="0">
                <a:solidFill>
                  <a:schemeClr val="bg1"/>
                </a:solidFill>
              </a:rPr>
              <a:t/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always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more</a:t>
            </a:r>
            <a:r>
              <a:rPr lang="de-DE" sz="1200" b="1" dirty="0" smtClean="0">
                <a:solidFill>
                  <a:schemeClr val="bg1"/>
                </a:solidFill>
              </a:rPr>
              <a:t> favorable 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(</a:t>
            </a:r>
            <a:r>
              <a:rPr lang="de-DE" sz="1200" b="1" dirty="0" err="1" smtClean="0">
                <a:solidFill>
                  <a:schemeClr val="bg1"/>
                </a:solidFill>
              </a:rPr>
              <a:t>for</a:t>
            </a:r>
            <a:r>
              <a:rPr lang="de-DE" sz="1200" b="1" dirty="0" smtClean="0">
                <a:solidFill>
                  <a:schemeClr val="bg1"/>
                </a:solidFill>
              </a:rPr>
              <a:t>  </a:t>
            </a:r>
            <a:r>
              <a:rPr lang="de-DE" sz="1200" b="1" dirty="0" err="1" smtClean="0">
                <a:solidFill>
                  <a:schemeClr val="bg1"/>
                </a:solidFill>
              </a:rPr>
              <a:t>example</a:t>
            </a:r>
            <a:r>
              <a:rPr lang="de-DE" sz="1200" b="1" dirty="0" smtClean="0">
                <a:solidFill>
                  <a:schemeClr val="bg1"/>
                </a:solidFill>
              </a:rPr>
              <a:t> windpower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on-</a:t>
            </a:r>
            <a:r>
              <a:rPr lang="de-DE" sz="1200" b="1" dirty="0" err="1" smtClean="0">
                <a:solidFill>
                  <a:schemeClr val="bg1"/>
                </a:solidFill>
              </a:rPr>
              <a:t>shore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at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topical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12 Cent per </a:t>
            </a:r>
            <a:r>
              <a:rPr lang="de-DE" sz="1200" b="1" dirty="0" err="1" smtClean="0">
                <a:solidFill>
                  <a:schemeClr val="bg1"/>
                </a:solidFill>
              </a:rPr>
              <a:t>kWh</a:t>
            </a:r>
            <a:r>
              <a:rPr lang="de-DE" sz="12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de-DE" sz="1200" b="1" dirty="0" err="1" smtClean="0">
                <a:solidFill>
                  <a:schemeClr val="bg1"/>
                </a:solidFill>
              </a:rPr>
              <a:t>Photovoltaic</a:t>
            </a:r>
            <a:r>
              <a:rPr lang="de-DE" sz="1200" b="1" dirty="0" smtClean="0">
                <a:solidFill>
                  <a:schemeClr val="bg1"/>
                </a:solidFill>
              </a:rPr>
              <a:t> on top 20 Cent pro </a:t>
            </a:r>
            <a:r>
              <a:rPr lang="de-DE" sz="1200" b="1" dirty="0" err="1" smtClean="0">
                <a:solidFill>
                  <a:schemeClr val="bg1"/>
                </a:solidFill>
              </a:rPr>
              <a:t>kWh</a:t>
            </a:r>
            <a:r>
              <a:rPr lang="de-DE" sz="1200" b="1" dirty="0" smtClean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475656" y="1971857"/>
            <a:ext cx="2160240" cy="1446550"/>
          </a:xfrm>
          <a:prstGeom prst="rect">
            <a:avLst/>
          </a:prstGeom>
          <a:solidFill>
            <a:srgbClr val="99CC00"/>
          </a:solidFill>
          <a:ln w="19050"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total </a:t>
            </a:r>
            <a:r>
              <a:rPr lang="de-DE" sz="1200" b="1" dirty="0" err="1" smtClean="0">
                <a:solidFill>
                  <a:schemeClr val="bg1"/>
                </a:solidFill>
              </a:rPr>
              <a:t>increase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in 20 </a:t>
            </a:r>
            <a:r>
              <a:rPr lang="de-DE" sz="1200" b="1" dirty="0" err="1" smtClean="0">
                <a:solidFill>
                  <a:schemeClr val="bg1"/>
                </a:solidFill>
              </a:rPr>
              <a:t>years</a:t>
            </a:r>
            <a:r>
              <a:rPr lang="de-DE" sz="1200" b="1" dirty="0" smtClean="0">
                <a:solidFill>
                  <a:schemeClr val="bg1"/>
                </a:solidFill>
              </a:rPr>
              <a:t>:         5.409 CAD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400" b="1" dirty="0" smtClean="0">
                <a:solidFill>
                  <a:schemeClr val="bg1"/>
                </a:solidFill>
              </a:rPr>
              <a:t>                                               </a:t>
            </a:r>
            <a:r>
              <a:rPr lang="de-DE" sz="2400" b="1" dirty="0" smtClean="0">
                <a:solidFill>
                  <a:schemeClr val="bg1"/>
                </a:solidFill>
              </a:rPr>
              <a:t>+ 254 %</a:t>
            </a:r>
          </a:p>
          <a:p>
            <a:endParaRPr lang="de-DE" sz="400" b="1" dirty="0" smtClean="0">
              <a:solidFill>
                <a:schemeClr val="bg1"/>
              </a:solidFill>
            </a:endParaRPr>
          </a:p>
          <a:p>
            <a:r>
              <a:rPr lang="de-DE" sz="1200" b="1" dirty="0" err="1" smtClean="0">
                <a:solidFill>
                  <a:schemeClr val="bg1"/>
                </a:solidFill>
              </a:rPr>
              <a:t>thereof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apply</a:t>
            </a:r>
            <a:r>
              <a:rPr lang="de-DE" sz="1200" b="1" dirty="0" smtClean="0">
                <a:solidFill>
                  <a:schemeClr val="bg1"/>
                </a:solidFill>
              </a:rPr>
              <a:t>         312 CAD 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err="1" smtClean="0">
                <a:solidFill>
                  <a:schemeClr val="bg1"/>
                </a:solidFill>
              </a:rPr>
              <a:t>for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the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renewable</a:t>
            </a:r>
            <a:r>
              <a:rPr lang="de-DE" sz="1200" b="1" dirty="0" smtClean="0">
                <a:solidFill>
                  <a:schemeClr val="bg1"/>
                </a:solidFill>
              </a:rPr>
              <a:t> </a:t>
            </a:r>
            <a:r>
              <a:rPr lang="de-DE" sz="1200" b="1" dirty="0" err="1" smtClean="0">
                <a:solidFill>
                  <a:schemeClr val="bg1"/>
                </a:solidFill>
              </a:rPr>
              <a:t>energy</a:t>
            </a:r>
            <a:endParaRPr lang="de-DE" sz="1200" b="1" dirty="0" smtClean="0">
              <a:solidFill>
                <a:schemeClr val="bg1"/>
              </a:solidFill>
            </a:endParaRPr>
          </a:p>
          <a:p>
            <a:r>
              <a:rPr lang="de-DE" sz="1200" b="1" dirty="0" err="1" smtClean="0">
                <a:solidFill>
                  <a:schemeClr val="bg1"/>
                </a:solidFill>
              </a:rPr>
              <a:t>assessment</a:t>
            </a:r>
            <a:endParaRPr lang="de-DE" sz="1200" b="1" dirty="0" smtClean="0">
              <a:solidFill>
                <a:schemeClr val="bg1"/>
              </a:solidFill>
            </a:endParaRPr>
          </a:p>
        </p:txBody>
      </p:sp>
      <p:sp>
        <p:nvSpPr>
          <p:cNvPr id="14" name="Textfeld 10"/>
          <p:cNvSpPr txBox="1">
            <a:spLocks noChangeArrowheads="1"/>
          </p:cNvSpPr>
          <p:nvPr/>
        </p:nvSpPr>
        <p:spPr bwMode="auto">
          <a:xfrm>
            <a:off x="395536" y="1196752"/>
            <a:ext cx="6984776" cy="338554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average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energy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costs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an </a:t>
            </a:r>
            <a:r>
              <a:rPr lang="de-DE" sz="1600" b="1" dirty="0" err="1" smtClean="0">
                <a:solidFill>
                  <a:schemeClr val="bg1"/>
                </a:solidFill>
              </a:rPr>
              <a:t>one-family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household</a:t>
            </a:r>
            <a:r>
              <a:rPr lang="de-DE" sz="1600" b="1" dirty="0" smtClean="0">
                <a:solidFill>
                  <a:schemeClr val="bg1"/>
                </a:solidFill>
              </a:rPr>
              <a:t> in CAD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5" name="Rechteck 11"/>
          <p:cNvSpPr>
            <a:spLocks noChangeArrowheads="1"/>
          </p:cNvSpPr>
          <p:nvPr/>
        </p:nvSpPr>
        <p:spPr bwMode="auto">
          <a:xfrm>
            <a:off x="395536" y="1535307"/>
            <a:ext cx="6984776" cy="288032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66CC"/>
            </a:solidFill>
            <a:round/>
            <a:headEnd/>
            <a:tailEnd/>
          </a:ln>
        </p:spPr>
        <p:txBody>
          <a:bodyPr/>
          <a:lstStyle/>
          <a:p>
            <a:r>
              <a:rPr lang="de-DE" sz="1200" b="1" dirty="0" err="1" smtClean="0"/>
              <a:t>consumption</a:t>
            </a:r>
            <a:r>
              <a:rPr lang="de-DE" sz="1200" b="1" dirty="0" smtClean="0"/>
              <a:t>: 2.500 </a:t>
            </a:r>
            <a:r>
              <a:rPr lang="de-DE" sz="1200" b="1" dirty="0" err="1" smtClean="0"/>
              <a:t>liter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heating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oil</a:t>
            </a:r>
            <a:r>
              <a:rPr lang="de-DE" sz="1200" b="1" dirty="0" smtClean="0"/>
              <a:t>, 4.000 </a:t>
            </a:r>
            <a:r>
              <a:rPr lang="de-DE" sz="1200" b="1" dirty="0" err="1" smtClean="0"/>
              <a:t>kWh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electric</a:t>
            </a:r>
            <a:r>
              <a:rPr lang="de-DE" sz="1200" b="1" dirty="0" smtClean="0"/>
              <a:t> power, 25.000 </a:t>
            </a:r>
            <a:r>
              <a:rPr lang="de-DE" sz="1200" b="1" dirty="0" err="1" smtClean="0"/>
              <a:t>kilometers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with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car</a:t>
            </a:r>
            <a:endParaRPr lang="de-DE" sz="1200" b="1" dirty="0"/>
          </a:p>
        </p:txBody>
      </p:sp>
      <p:sp>
        <p:nvSpPr>
          <p:cNvPr id="16" name="Ellipse 10"/>
          <p:cNvSpPr>
            <a:spLocks noChangeArrowheads="1"/>
          </p:cNvSpPr>
          <p:nvPr/>
        </p:nvSpPr>
        <p:spPr bwMode="auto">
          <a:xfrm>
            <a:off x="2699793" y="2156709"/>
            <a:ext cx="936103" cy="287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7" name="Ellipse 10"/>
          <p:cNvSpPr>
            <a:spLocks noChangeArrowheads="1"/>
          </p:cNvSpPr>
          <p:nvPr/>
        </p:nvSpPr>
        <p:spPr bwMode="auto">
          <a:xfrm>
            <a:off x="2859711" y="2757769"/>
            <a:ext cx="720079" cy="287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936374" y="2477230"/>
            <a:ext cx="62117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/>
          <p:cNvCxnSpPr>
            <a:stCxn id="17" idx="6"/>
            <a:endCxn id="18" idx="1"/>
          </p:cNvCxnSpPr>
          <p:nvPr/>
        </p:nvCxnSpPr>
        <p:spPr>
          <a:xfrm flipV="1">
            <a:off x="3579790" y="2513234"/>
            <a:ext cx="1356584" cy="3882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liennummernplatzhalter 11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  <a:noFill/>
        </p:spPr>
        <p:txBody>
          <a:bodyPr/>
          <a:lstStyle/>
          <a:p>
            <a:fld id="{788E0FAB-3360-4DF0-9BE2-64672337E192}" type="slidenum">
              <a:rPr lang="de-DE" smtClean="0"/>
              <a:pPr/>
              <a:t>4</a:t>
            </a:fld>
            <a:endParaRPr lang="de-DE" dirty="0" smtClean="0"/>
          </a:p>
        </p:txBody>
      </p:sp>
      <p:sp>
        <p:nvSpPr>
          <p:cNvPr id="22" name="Rechteck 21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Foliennummernplatzhalter 1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88E0FAB-3360-4DF0-9BE2-64672337E192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395536" y="260648"/>
            <a:ext cx="6923088" cy="59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2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 </a:t>
            </a: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Goal: to transform 411 million CAD currently </a:t>
            </a:r>
            <a:b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    spent on energy imports into regional value added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2" name="Gruppieren 19"/>
          <p:cNvGrpSpPr>
            <a:grpSpLocks/>
          </p:cNvGrpSpPr>
          <p:nvPr/>
        </p:nvGrpSpPr>
        <p:grpSpPr bwMode="auto">
          <a:xfrm>
            <a:off x="755576" y="1340768"/>
            <a:ext cx="5429250" cy="4000500"/>
            <a:chOff x="357158" y="1082994"/>
            <a:chExt cx="5214974" cy="3489014"/>
          </a:xfrm>
        </p:grpSpPr>
        <p:pic>
          <p:nvPicPr>
            <p:cNvPr id="24" name="Grafik 17" descr="regionale wertschöpfung im rhein-hunsrück-kreis_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1082994"/>
              <a:ext cx="5214974" cy="3067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hteck 18"/>
            <p:cNvSpPr>
              <a:spLocks noChangeArrowheads="1"/>
            </p:cNvSpPr>
            <p:nvPr/>
          </p:nvSpPr>
          <p:spPr bwMode="auto">
            <a:xfrm>
              <a:off x="357158" y="4143380"/>
              <a:ext cx="785818" cy="42862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de-DE"/>
            </a:p>
          </p:txBody>
        </p:sp>
      </p:grpSp>
      <p:sp>
        <p:nvSpPr>
          <p:cNvPr id="27" name="Textfeld 9"/>
          <p:cNvSpPr txBox="1">
            <a:spLocks noChangeArrowheads="1"/>
          </p:cNvSpPr>
          <p:nvPr/>
        </p:nvSpPr>
        <p:spPr bwMode="auto">
          <a:xfrm>
            <a:off x="500063" y="5013176"/>
            <a:ext cx="8176393" cy="30777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We aim at localizing the use of  </a:t>
            </a:r>
            <a:r>
              <a:rPr lang="en-US" sz="1400" b="1" dirty="0" smtClean="0">
                <a:solidFill>
                  <a:srgbClr val="FF0000"/>
                </a:solidFill>
              </a:rPr>
              <a:t>355 Million CAD </a:t>
            </a:r>
            <a:r>
              <a:rPr lang="en-US" sz="1400" b="1" dirty="0" smtClean="0">
                <a:solidFill>
                  <a:schemeClr val="bg1"/>
                </a:solidFill>
              </a:rPr>
              <a:t>currently annually spent on energy imports!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feld 10"/>
          <p:cNvSpPr txBox="1">
            <a:spLocks noChangeArrowheads="1"/>
          </p:cNvSpPr>
          <p:nvPr/>
        </p:nvSpPr>
        <p:spPr bwMode="auto">
          <a:xfrm>
            <a:off x="500063" y="5498068"/>
            <a:ext cx="8176393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Through improvements in energy efficiency and introduction of renewable energies we convert energy import costs into regional jobs and value added!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Rechteck 12"/>
          <p:cNvSpPr>
            <a:spLocks noChangeArrowheads="1"/>
          </p:cNvSpPr>
          <p:nvPr/>
        </p:nvSpPr>
        <p:spPr bwMode="auto">
          <a:xfrm>
            <a:off x="642938" y="1214438"/>
            <a:ext cx="3429000" cy="3571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0" name="Rechteck 13"/>
          <p:cNvSpPr>
            <a:spLocks noChangeArrowheads="1"/>
          </p:cNvSpPr>
          <p:nvPr/>
        </p:nvSpPr>
        <p:spPr bwMode="auto">
          <a:xfrm>
            <a:off x="5143500" y="1428750"/>
            <a:ext cx="1000125" cy="8572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1" name="Rechteck 11"/>
          <p:cNvSpPr>
            <a:spLocks noChangeArrowheads="1"/>
          </p:cNvSpPr>
          <p:nvPr/>
        </p:nvSpPr>
        <p:spPr bwMode="auto">
          <a:xfrm>
            <a:off x="323528" y="1124744"/>
            <a:ext cx="5544616" cy="357187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Total expenditure  on energy imports in </a:t>
            </a:r>
            <a:r>
              <a:rPr lang="en-US" sz="1400" b="1" dirty="0" err="1" smtClean="0">
                <a:solidFill>
                  <a:schemeClr val="bg1"/>
                </a:solidFill>
              </a:rPr>
              <a:t>Rhein-Hunsrück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39552" y="1556792"/>
            <a:ext cx="3096344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approx. </a:t>
            </a:r>
            <a:r>
              <a:rPr lang="en-US" sz="2000" b="1" dirty="0" smtClean="0">
                <a:solidFill>
                  <a:srgbClr val="FF0000"/>
                </a:solidFill>
              </a:rPr>
              <a:t>411 Million CAD 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95536" y="4293096"/>
            <a:ext cx="2520280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Goal of our Climate Protection Concept: </a:t>
            </a:r>
          </a:p>
        </p:txBody>
      </p:sp>
      <p:pic>
        <p:nvPicPr>
          <p:cNvPr id="34" name="Grafik 15" descr="deutschland_bundeslaender_duenn.jpg"/>
          <p:cNvPicPr>
            <a:picLocks noChangeAspect="1"/>
          </p:cNvPicPr>
          <p:nvPr/>
        </p:nvPicPr>
        <p:blipFill>
          <a:blip r:embed="rId4" cstate="print"/>
          <a:srcRect t="8751" b="7307"/>
          <a:stretch>
            <a:fillRect/>
          </a:stretch>
        </p:blipFill>
        <p:spPr bwMode="auto">
          <a:xfrm>
            <a:off x="6688594" y="1052736"/>
            <a:ext cx="1987862" cy="22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llipse 16"/>
          <p:cNvSpPr>
            <a:spLocks noChangeArrowheads="1"/>
          </p:cNvSpPr>
          <p:nvPr/>
        </p:nvSpPr>
        <p:spPr bwMode="auto">
          <a:xfrm>
            <a:off x="7164288" y="2420888"/>
            <a:ext cx="72008" cy="7200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5357818" y="2204864"/>
            <a:ext cx="178595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Rhineland-Palatinate</a:t>
            </a:r>
          </a:p>
        </p:txBody>
      </p:sp>
      <p:cxnSp>
        <p:nvCxnSpPr>
          <p:cNvPr id="37" name="Gerade Verbindung mit Pfeil 36"/>
          <p:cNvCxnSpPr/>
          <p:nvPr/>
        </p:nvCxnSpPr>
        <p:spPr bwMode="auto">
          <a:xfrm flipV="1">
            <a:off x="5436096" y="2483451"/>
            <a:ext cx="1573346" cy="94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hteck 37"/>
          <p:cNvSpPr/>
          <p:nvPr/>
        </p:nvSpPr>
        <p:spPr bwMode="auto">
          <a:xfrm rot="1568420">
            <a:off x="3095125" y="2577903"/>
            <a:ext cx="938508" cy="2557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annually</a:t>
            </a:r>
          </a:p>
        </p:txBody>
      </p:sp>
      <p:sp>
        <p:nvSpPr>
          <p:cNvPr id="46" name="Textfeld 10"/>
          <p:cNvSpPr txBox="1">
            <a:spLocks noChangeArrowheads="1"/>
          </p:cNvSpPr>
          <p:nvPr/>
        </p:nvSpPr>
        <p:spPr bwMode="auto">
          <a:xfrm>
            <a:off x="5940152" y="3524815"/>
            <a:ext cx="2736304" cy="1231106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99CC00"/>
                </a:solidFill>
              </a:rPr>
              <a:t>Total expenditure on energy imports in the Federal Republic of Germany in </a:t>
            </a:r>
            <a:r>
              <a:rPr lang="de-DE" sz="1400" dirty="0" smtClean="0">
                <a:solidFill>
                  <a:srgbClr val="99CC00"/>
                </a:solidFill>
              </a:rPr>
              <a:t>2012:</a:t>
            </a:r>
            <a:r>
              <a:rPr lang="de-DE" sz="1600" b="1" dirty="0" smtClean="0">
                <a:solidFill>
                  <a:srgbClr val="99CC00"/>
                </a:solidFill>
              </a:rPr>
              <a:t> </a:t>
            </a:r>
            <a:br>
              <a:rPr lang="de-DE" sz="1600" b="1" dirty="0" smtClean="0">
                <a:solidFill>
                  <a:srgbClr val="99CC00"/>
                </a:solidFill>
              </a:rPr>
            </a:br>
            <a:r>
              <a:rPr lang="de-DE" sz="1600" b="1" dirty="0" err="1" smtClean="0">
                <a:solidFill>
                  <a:srgbClr val="99CC00"/>
                </a:solidFill>
              </a:rPr>
              <a:t>about</a:t>
            </a:r>
            <a:r>
              <a:rPr lang="de-DE" sz="1600" b="1" dirty="0" smtClean="0">
                <a:solidFill>
                  <a:srgbClr val="99CC00"/>
                </a:solidFill>
              </a:rPr>
              <a:t> 130 Billion CAD</a:t>
            </a:r>
          </a:p>
          <a:p>
            <a:r>
              <a:rPr lang="de-DE" sz="1400" dirty="0" smtClean="0">
                <a:solidFill>
                  <a:srgbClr val="99CC00"/>
                </a:solidFill>
              </a:rPr>
              <a:t>40% </a:t>
            </a:r>
            <a:r>
              <a:rPr lang="de-DE" sz="1400" dirty="0" err="1" smtClean="0">
                <a:solidFill>
                  <a:srgbClr val="99CC00"/>
                </a:solidFill>
              </a:rPr>
              <a:t>more</a:t>
            </a:r>
            <a:r>
              <a:rPr lang="de-DE" sz="1400" dirty="0" smtClean="0">
                <a:solidFill>
                  <a:srgbClr val="99CC00"/>
                </a:solidFill>
              </a:rPr>
              <a:t> </a:t>
            </a:r>
            <a:r>
              <a:rPr lang="de-DE" sz="1400" dirty="0" err="1" smtClean="0">
                <a:solidFill>
                  <a:srgbClr val="99CC00"/>
                </a:solidFill>
              </a:rPr>
              <a:t>than</a:t>
            </a:r>
            <a:r>
              <a:rPr lang="de-DE" sz="1400" dirty="0" smtClean="0">
                <a:solidFill>
                  <a:srgbClr val="99CC00"/>
                </a:solidFill>
              </a:rPr>
              <a:t> in 2010</a:t>
            </a:r>
            <a:endParaRPr lang="de-DE" sz="1400" dirty="0">
              <a:solidFill>
                <a:srgbClr val="99CC0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455014-E5ED-424E-B484-18E2AC566E4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95536" y="260648"/>
            <a:ext cx="6923088" cy="59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2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 </a:t>
            </a: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</a:rPr>
              <a:t>Goal: to transform 290 million € currently spent </a:t>
            </a:r>
          </a:p>
          <a:p>
            <a:pPr lvl="0">
              <a:defRPr/>
            </a:pP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</a:rPr>
              <a:t>    on energy imports into regional value added 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26" name="Gruppieren 12"/>
          <p:cNvGrpSpPr>
            <a:grpSpLocks/>
          </p:cNvGrpSpPr>
          <p:nvPr/>
        </p:nvGrpSpPr>
        <p:grpSpPr bwMode="auto">
          <a:xfrm>
            <a:off x="395536" y="1891159"/>
            <a:ext cx="8352928" cy="3959225"/>
            <a:chOff x="263774" y="2204864"/>
            <a:chExt cx="8964488" cy="3960440"/>
          </a:xfrm>
        </p:grpSpPr>
        <p:graphicFrame>
          <p:nvGraphicFramePr>
            <p:cNvPr id="28" name="Diagramm 27"/>
            <p:cNvGraphicFramePr/>
            <p:nvPr/>
          </p:nvGraphicFramePr>
          <p:xfrm>
            <a:off x="263774" y="2204864"/>
            <a:ext cx="8964488" cy="39604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9" name="Ellipse 48"/>
            <p:cNvSpPr/>
            <p:nvPr/>
          </p:nvSpPr>
          <p:spPr>
            <a:xfrm>
              <a:off x="4769036" y="3391091"/>
              <a:ext cx="576255" cy="5716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echteck 49"/>
            <p:cNvSpPr/>
            <p:nvPr/>
          </p:nvSpPr>
          <p:spPr>
            <a:xfrm>
              <a:off x="4930958" y="4005641"/>
              <a:ext cx="1634814" cy="1186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65257" tIns="0" rIns="0" bIns="0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de-DE" sz="1000" b="1" u="sng" dirty="0" smtClean="0">
                  <a:solidFill>
                    <a:srgbClr val="CC9900">
                      <a:lumMod val="25000"/>
                    </a:srgbClr>
                  </a:solidFill>
                </a:rPr>
                <a:t>2011</a:t>
              </a:r>
              <a:endParaRPr lang="de-DE" sz="1000" b="1" u="sng" dirty="0">
                <a:solidFill>
                  <a:srgbClr val="CC9900">
                    <a:lumMod val="25000"/>
                  </a:srgbClr>
                </a:solidFill>
              </a:endParaRPr>
            </a:p>
            <a:p>
              <a:pPr defTabSz="488950">
                <a:spcAft>
                  <a:spcPct val="35000"/>
                </a:spcAft>
                <a:defRPr/>
              </a:pPr>
              <a:r>
                <a:rPr lang="de-DE" sz="1000" b="1" dirty="0" smtClean="0">
                  <a:solidFill>
                    <a:srgbClr val="CC9900">
                      <a:lumMod val="25000"/>
                    </a:srgbClr>
                  </a:solidFill>
                </a:rPr>
                <a:t>Submission </a:t>
              </a:r>
              <a:r>
                <a:rPr lang="de-DE" sz="1000" b="1" dirty="0" err="1" smtClean="0">
                  <a:solidFill>
                    <a:srgbClr val="CC9900">
                      <a:lumMod val="25000"/>
                    </a:srgbClr>
                  </a:solidFill>
                </a:rPr>
                <a:t>of</a:t>
              </a:r>
              <a:r>
                <a:rPr lang="de-DE" sz="1000" b="1" dirty="0" smtClean="0">
                  <a:solidFill>
                    <a:srgbClr val="CC9900">
                      <a:lumMod val="25000"/>
                    </a:srgbClr>
                  </a:solidFill>
                </a:rPr>
                <a:t> </a:t>
              </a:r>
              <a:r>
                <a:rPr lang="de-DE" sz="1000" b="1" dirty="0" err="1" smtClean="0">
                  <a:solidFill>
                    <a:srgbClr val="CC9900">
                      <a:lumMod val="25000"/>
                    </a:srgbClr>
                  </a:solidFill>
                </a:rPr>
                <a:t>the</a:t>
              </a:r>
              <a:r>
                <a:rPr lang="de-DE" sz="1000" b="1" dirty="0" smtClean="0">
                  <a:solidFill>
                    <a:srgbClr val="CC9900">
                      <a:lumMod val="25000"/>
                    </a:srgbClr>
                  </a:solidFill>
                </a:rPr>
                <a:t> </a:t>
              </a:r>
              <a:r>
                <a:rPr lang="de-DE" sz="1000" b="1" dirty="0" err="1" smtClean="0">
                  <a:solidFill>
                    <a:srgbClr val="CC9900">
                      <a:lumMod val="25000"/>
                    </a:srgbClr>
                  </a:solidFill>
                </a:rPr>
                <a:t>Concept</a:t>
              </a:r>
              <a:r>
                <a:rPr lang="de-DE" sz="1000" b="1" dirty="0" smtClean="0">
                  <a:solidFill>
                    <a:srgbClr val="CC9900">
                      <a:lumMod val="25000"/>
                    </a:srgbClr>
                  </a:solidFill>
                </a:rPr>
                <a:t> </a:t>
              </a:r>
              <a:r>
                <a:rPr lang="de-DE" sz="1000" b="1" dirty="0" err="1" smtClean="0">
                  <a:solidFill>
                    <a:srgbClr val="CC9900">
                      <a:lumMod val="25000"/>
                    </a:srgbClr>
                  </a:solidFill>
                </a:rPr>
                <a:t>by</a:t>
              </a:r>
              <a:r>
                <a:rPr lang="de-DE" sz="1000" b="1" dirty="0" smtClean="0">
                  <a:solidFill>
                    <a:srgbClr val="CC9900">
                      <a:lumMod val="25000"/>
                    </a:srgbClr>
                  </a:solidFill>
                </a:rPr>
                <a:t> IfaS</a:t>
              </a:r>
            </a:p>
            <a:p>
              <a:pPr defTabSz="488950">
                <a:lnSpc>
                  <a:spcPct val="50000"/>
                </a:lnSpc>
                <a:spcAft>
                  <a:spcPct val="35000"/>
                </a:spcAft>
                <a:defRPr/>
              </a:pPr>
              <a:endParaRPr lang="de-DE" sz="1000" b="1" dirty="0">
                <a:solidFill>
                  <a:srgbClr val="CC9900">
                    <a:lumMod val="25000"/>
                  </a:srgbClr>
                </a:solidFill>
              </a:endParaRPr>
            </a:p>
          </p:txBody>
        </p:sp>
        <p:grpSp>
          <p:nvGrpSpPr>
            <p:cNvPr id="51" name="Gruppieren 9"/>
            <p:cNvGrpSpPr>
              <a:grpSpLocks/>
            </p:cNvGrpSpPr>
            <p:nvPr/>
          </p:nvGrpSpPr>
          <p:grpSpPr bwMode="auto">
            <a:xfrm>
              <a:off x="6714712" y="3770473"/>
              <a:ext cx="1816647" cy="1474352"/>
              <a:chOff x="4524410" y="1853641"/>
              <a:chExt cx="1816647" cy="1474352"/>
            </a:xfrm>
          </p:grpSpPr>
          <p:sp>
            <p:nvSpPr>
              <p:cNvPr id="52" name="Rechteck 51"/>
              <p:cNvSpPr/>
              <p:nvPr/>
            </p:nvSpPr>
            <p:spPr>
              <a:xfrm>
                <a:off x="5074249" y="2140179"/>
                <a:ext cx="1266808" cy="118781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Rechteck 52"/>
              <p:cNvSpPr/>
              <p:nvPr/>
            </p:nvSpPr>
            <p:spPr>
              <a:xfrm>
                <a:off x="4524410" y="1853641"/>
                <a:ext cx="1708697" cy="11878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265257" tIns="0" rIns="0" bIns="0" spcCol="1270"/>
              <a:lstStyle/>
              <a:p>
                <a:pPr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de-DE" sz="1000" b="1" u="sng" dirty="0" smtClean="0">
                    <a:solidFill>
                      <a:srgbClr val="CC9900">
                        <a:lumMod val="25000"/>
                      </a:srgbClr>
                    </a:solidFill>
                  </a:rPr>
                  <a:t>2020</a:t>
                </a:r>
                <a:r>
                  <a:rPr lang="de-DE" sz="1000" b="1" dirty="0" smtClean="0">
                    <a:solidFill>
                      <a:srgbClr val="CC9900">
                        <a:lumMod val="25000"/>
                      </a:srgbClr>
                    </a:solidFill>
                  </a:rPr>
                  <a:t> </a:t>
                </a:r>
              </a:p>
              <a:p>
                <a:pPr defTabSz="4889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de-DE" sz="1000" b="1" dirty="0" smtClean="0">
                    <a:solidFill>
                      <a:srgbClr val="CC9900">
                        <a:lumMod val="25000"/>
                      </a:srgbClr>
                    </a:solidFill>
                  </a:rPr>
                  <a:t>Zero-Emission</a:t>
                </a:r>
              </a:p>
              <a:p>
                <a:pPr defTabSz="488950">
                  <a:spcAft>
                    <a:spcPct val="35000"/>
                  </a:spcAft>
                  <a:defRPr/>
                </a:pPr>
                <a:r>
                  <a:rPr lang="de-DE" sz="1000" b="1" dirty="0" smtClean="0">
                    <a:solidFill>
                      <a:srgbClr val="CC9900">
                        <a:lumMod val="25000"/>
                      </a:srgbClr>
                    </a:solidFill>
                  </a:rPr>
                  <a:t>(incl. Traffic a. </a:t>
                </a:r>
                <a:r>
                  <a:rPr lang="de-DE" sz="1000" b="1" dirty="0" err="1" smtClean="0">
                    <a:solidFill>
                      <a:srgbClr val="CC9900">
                        <a:lumMod val="25000"/>
                      </a:srgbClr>
                    </a:solidFill>
                  </a:rPr>
                  <a:t>Refuse</a:t>
                </a:r>
                <a:r>
                  <a:rPr lang="de-DE" sz="1000" b="1" dirty="0" smtClean="0">
                    <a:solidFill>
                      <a:srgbClr val="CC9900">
                        <a:lumMod val="25000"/>
                      </a:srgbClr>
                    </a:solidFill>
                  </a:rPr>
                  <a:t>)</a:t>
                </a:r>
                <a:endParaRPr lang="de-DE" sz="1000" b="1" dirty="0">
                  <a:solidFill>
                    <a:srgbClr val="CC9900">
                      <a:lumMod val="25000"/>
                    </a:srgbClr>
                  </a:solidFill>
                </a:endParaRPr>
              </a:p>
            </p:txBody>
          </p:sp>
        </p:grpSp>
      </p:grpSp>
      <p:cxnSp>
        <p:nvCxnSpPr>
          <p:cNvPr id="54" name="Gerade Verbindung mit Pfeil 53"/>
          <p:cNvCxnSpPr/>
          <p:nvPr/>
        </p:nvCxnSpPr>
        <p:spPr>
          <a:xfrm rot="5400000" flipH="1" flipV="1">
            <a:off x="-1992313" y="3762822"/>
            <a:ext cx="4176713" cy="1588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 flipV="1">
            <a:off x="95250" y="5778947"/>
            <a:ext cx="8940800" cy="71437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18"/>
          <p:cNvSpPr txBox="1">
            <a:spLocks noChangeArrowheads="1"/>
          </p:cNvSpPr>
          <p:nvPr/>
        </p:nvSpPr>
        <p:spPr bwMode="auto">
          <a:xfrm>
            <a:off x="8532440" y="5373216"/>
            <a:ext cx="500458" cy="276999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 smtClean="0">
                <a:solidFill>
                  <a:schemeClr val="bg1"/>
                </a:solidFill>
              </a:rPr>
              <a:t>time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57" name="Textfeld 19"/>
          <p:cNvSpPr txBox="1">
            <a:spLocks noChangeArrowheads="1"/>
          </p:cNvSpPr>
          <p:nvPr/>
        </p:nvSpPr>
        <p:spPr bwMode="auto">
          <a:xfrm>
            <a:off x="251520" y="1772816"/>
            <a:ext cx="3267241" cy="307777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b="1" dirty="0" err="1" smtClean="0">
                <a:solidFill>
                  <a:schemeClr val="bg1"/>
                </a:solidFill>
              </a:rPr>
              <a:t>Percentage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of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Renewable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Energies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6804025" y="2627759"/>
            <a:ext cx="720725" cy="7159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Rechteck 58"/>
          <p:cNvSpPr/>
          <p:nvPr/>
        </p:nvSpPr>
        <p:spPr>
          <a:xfrm>
            <a:off x="7740352" y="3284984"/>
            <a:ext cx="1346912" cy="11858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65257" tIns="0" rIns="0" bIns="0" spcCol="1270"/>
          <a:lstStyle/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00" b="1" u="sng" dirty="0">
                <a:solidFill>
                  <a:srgbClr val="CC9900">
                    <a:lumMod val="25000"/>
                  </a:srgbClr>
                </a:solidFill>
              </a:rPr>
              <a:t>2050</a:t>
            </a:r>
          </a:p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00" b="1" dirty="0" smtClean="0">
                <a:solidFill>
                  <a:srgbClr val="CC9900">
                    <a:lumMod val="25000"/>
                  </a:srgbClr>
                </a:solidFill>
              </a:rPr>
              <a:t>Reference Area  </a:t>
            </a:r>
            <a:r>
              <a:rPr lang="de-DE" sz="1000" b="1" dirty="0" err="1" smtClean="0">
                <a:solidFill>
                  <a:srgbClr val="CC9900">
                    <a:lumMod val="25000"/>
                  </a:srgbClr>
                </a:solidFill>
              </a:rPr>
              <a:t>for</a:t>
            </a:r>
            <a:r>
              <a:rPr lang="de-DE" sz="100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00" b="1" dirty="0" err="1" smtClean="0">
                <a:solidFill>
                  <a:srgbClr val="CC9900">
                    <a:lumMod val="25000"/>
                  </a:srgbClr>
                </a:solidFill>
              </a:rPr>
              <a:t>Sustainability</a:t>
            </a:r>
            <a:endParaRPr lang="de-DE" sz="1000" b="1" dirty="0" smtClean="0">
              <a:solidFill>
                <a:srgbClr val="CC9900">
                  <a:lumMod val="25000"/>
                </a:srgbClr>
              </a:solidFill>
            </a:endParaRPr>
          </a:p>
        </p:txBody>
      </p:sp>
      <p:sp>
        <p:nvSpPr>
          <p:cNvPr id="60" name="Rechteck 59"/>
          <p:cNvSpPr/>
          <p:nvPr/>
        </p:nvSpPr>
        <p:spPr bwMode="auto">
          <a:xfrm>
            <a:off x="6132789" y="4269927"/>
            <a:ext cx="2471659" cy="11874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65257" tIns="0" rIns="0" bIns="0" spcCol="1270"/>
          <a:lstStyle/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u="sng" dirty="0" smtClean="0">
                <a:solidFill>
                  <a:srgbClr val="CC9900">
                    <a:lumMod val="25000"/>
                  </a:srgbClr>
                </a:solidFill>
              </a:rPr>
              <a:t>2012 - 2015</a:t>
            </a:r>
            <a:endParaRPr lang="de-DE" sz="1050" b="1" u="sng" dirty="0">
              <a:solidFill>
                <a:srgbClr val="CC9900">
                  <a:lumMod val="25000"/>
                </a:srgbClr>
              </a:solidFill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Realization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of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the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Concept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Part I        - Manager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for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Climate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Protection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</a:p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- Expansion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of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Local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Concepts</a:t>
            </a:r>
            <a:endParaRPr lang="de-DE" sz="1050" b="1" dirty="0" smtClean="0">
              <a:solidFill>
                <a:srgbClr val="CC9900">
                  <a:lumMod val="25000"/>
                </a:srgbClr>
              </a:solidFill>
            </a:endParaRPr>
          </a:p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- Public Services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through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RE</a:t>
            </a:r>
          </a:p>
          <a:p>
            <a:pPr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- </a:t>
            </a:r>
            <a:r>
              <a:rPr lang="de-DE" sz="1050" b="1" dirty="0" err="1" smtClean="0">
                <a:solidFill>
                  <a:srgbClr val="CC9900">
                    <a:lumMod val="25000"/>
                  </a:srgbClr>
                </a:solidFill>
              </a:rPr>
              <a:t>Civic</a:t>
            </a:r>
            <a:r>
              <a:rPr lang="de-DE" sz="1050" b="1" dirty="0" smtClean="0">
                <a:solidFill>
                  <a:srgbClr val="CC9900">
                    <a:lumMod val="25000"/>
                  </a:srgbClr>
                </a:solidFill>
              </a:rPr>
              <a:t> Partizipation</a:t>
            </a:r>
            <a:endParaRPr lang="de-DE" sz="1050" b="1" dirty="0">
              <a:solidFill>
                <a:srgbClr val="CC9900">
                  <a:lumMod val="25000"/>
                </a:srgbClr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7956550" y="2437259"/>
            <a:ext cx="847725" cy="80486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2" name="Picture 26" descr="http://www.welt.de/multimedia/archive/01246/oekostrom_DW_Wisse_1246986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052736"/>
            <a:ext cx="237888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3" name="Picture 28" descr="http://www.gym-rathenau.bildung-lsa.de/Physik/Projekt09/Bilder/Topf/Kohlekraftwer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204864"/>
            <a:ext cx="2410286" cy="1800200"/>
          </a:xfrm>
          <a:prstGeom prst="rect">
            <a:avLst/>
          </a:prstGeom>
          <a:gradFill>
            <a:gsLst>
              <a:gs pos="46000">
                <a:schemeClr val="bg1">
                  <a:alpha val="5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4" name="Rectangle 12"/>
          <p:cNvSpPr>
            <a:spLocks noChangeArrowheads="1"/>
          </p:cNvSpPr>
          <p:nvPr/>
        </p:nvSpPr>
        <p:spPr bwMode="auto">
          <a:xfrm>
            <a:off x="6372200" y="4149080"/>
            <a:ext cx="2160240" cy="13391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cxnSp>
        <p:nvCxnSpPr>
          <p:cNvPr id="65" name="Gerade Verbindung 64"/>
          <p:cNvCxnSpPr/>
          <p:nvPr/>
        </p:nvCxnSpPr>
        <p:spPr bwMode="auto">
          <a:xfrm>
            <a:off x="5868144" y="3501008"/>
            <a:ext cx="498763" cy="7296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Ellipse 65"/>
          <p:cNvSpPr/>
          <p:nvPr/>
        </p:nvSpPr>
        <p:spPr bwMode="auto">
          <a:xfrm>
            <a:off x="5606474" y="2830094"/>
            <a:ext cx="683490" cy="65578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de-DE" sz="2000" smtClean="0">
              <a:solidFill>
                <a:srgbClr val="333333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Foliennummernplatzhalter 2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C2807A9-F065-4090-8EBF-010B9D71E5A6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38" name="Rectangle 32"/>
          <p:cNvSpPr>
            <a:spLocks noChangeArrowheads="1"/>
          </p:cNvSpPr>
          <p:nvPr/>
        </p:nvSpPr>
        <p:spPr bwMode="auto">
          <a:xfrm>
            <a:off x="457200" y="5257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57200" y="52578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5796136" y="3461253"/>
            <a:ext cx="2880320" cy="64807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F39500"/>
              </a:buClr>
              <a:buFont typeface="Wingdings" pitchFamily="2" charset="2"/>
              <a:buNone/>
              <a:defRPr/>
            </a:pPr>
            <a:r>
              <a:rPr lang="en-US" sz="1100" b="1" kern="0" dirty="0" smtClean="0">
                <a:solidFill>
                  <a:schemeClr val="bg1"/>
                </a:solidFill>
              </a:rPr>
              <a:t>During the same period, however, </a:t>
            </a:r>
          </a:p>
          <a:p>
            <a:pPr marL="342900" indent="-342900">
              <a:lnSpc>
                <a:spcPct val="150000"/>
              </a:lnSpc>
              <a:buClr>
                <a:srgbClr val="F39500"/>
              </a:buClr>
              <a:buFont typeface="Wingdings" pitchFamily="2" charset="2"/>
              <a:buNone/>
              <a:defRPr/>
            </a:pPr>
            <a:r>
              <a:rPr lang="en-US" sz="1100" b="1" kern="0" dirty="0" smtClean="0">
                <a:solidFill>
                  <a:schemeClr val="bg1"/>
                </a:solidFill>
              </a:rPr>
              <a:t>heating energy costs have quadrupled! </a:t>
            </a:r>
            <a:endParaRPr lang="en-US" sz="1100" kern="0" dirty="0">
              <a:solidFill>
                <a:schemeClr val="bg1"/>
              </a:solidFill>
            </a:endParaRPr>
          </a:p>
        </p:txBody>
      </p:sp>
      <p:pic>
        <p:nvPicPr>
          <p:cNvPr id="41" name="Picture 10" descr="G:\PPP\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96336" y="1124744"/>
            <a:ext cx="1116632" cy="154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34"/>
          <p:cNvSpPr>
            <a:spLocks noChangeArrowheads="1"/>
          </p:cNvSpPr>
          <p:nvPr/>
        </p:nvSpPr>
        <p:spPr bwMode="auto">
          <a:xfrm>
            <a:off x="5724128" y="5229200"/>
            <a:ext cx="3168352" cy="385192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3" name="Rectangle 33"/>
          <p:cNvSpPr>
            <a:spLocks noChangeArrowheads="1"/>
          </p:cNvSpPr>
          <p:nvPr/>
        </p:nvSpPr>
        <p:spPr bwMode="auto">
          <a:xfrm>
            <a:off x="381000" y="1676400"/>
            <a:ext cx="1905000" cy="4572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04800" y="10668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F39500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99CC00"/>
                </a:solidFill>
              </a:rPr>
              <a:t>Achievements of the energy controlling operating since 1999</a:t>
            </a:r>
            <a:endParaRPr lang="en-US" sz="1600" dirty="0">
              <a:solidFill>
                <a:srgbClr val="99CC00"/>
              </a:solidFill>
            </a:endParaRPr>
          </a:p>
        </p:txBody>
      </p:sp>
      <p:pic>
        <p:nvPicPr>
          <p:cNvPr id="45" name="Picture 21" descr="imagesCATGLBQ3"/>
          <p:cNvPicPr>
            <a:picLocks noChangeAspect="1" noChangeArrowheads="1"/>
          </p:cNvPicPr>
          <p:nvPr/>
        </p:nvPicPr>
        <p:blipFill>
          <a:blip r:embed="rId3" cstate="print"/>
          <a:srcRect l="13333" r="11111"/>
          <a:stretch>
            <a:fillRect/>
          </a:stretch>
        </p:blipFill>
        <p:spPr bwMode="auto">
          <a:xfrm>
            <a:off x="2483768" y="1708844"/>
            <a:ext cx="838200" cy="83502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6" name="Picture 23" descr="imagesCAOGXVV0"/>
          <p:cNvPicPr>
            <a:picLocks noChangeAspect="1" noChangeArrowheads="1"/>
          </p:cNvPicPr>
          <p:nvPr/>
        </p:nvPicPr>
        <p:blipFill>
          <a:blip r:embed="rId4" cstate="print"/>
          <a:srcRect r="27274"/>
          <a:stretch>
            <a:fillRect/>
          </a:stretch>
        </p:blipFill>
        <p:spPr bwMode="auto">
          <a:xfrm>
            <a:off x="2483768" y="4189620"/>
            <a:ext cx="914400" cy="871538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7" name="Picture 24" descr="imagesCAVSJ81I"/>
          <p:cNvPicPr>
            <a:picLocks noChangeAspect="1" noChangeArrowheads="1"/>
          </p:cNvPicPr>
          <p:nvPr/>
        </p:nvPicPr>
        <p:blipFill>
          <a:blip r:embed="rId5" cstate="print"/>
          <a:srcRect r="15555"/>
          <a:stretch>
            <a:fillRect/>
          </a:stretch>
        </p:blipFill>
        <p:spPr bwMode="auto">
          <a:xfrm>
            <a:off x="2925093" y="2251769"/>
            <a:ext cx="990600" cy="922338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8" name="Picture 25" descr="imagesCALR0PP3"/>
          <p:cNvPicPr>
            <a:picLocks noChangeAspect="1" noChangeArrowheads="1"/>
          </p:cNvPicPr>
          <p:nvPr/>
        </p:nvPicPr>
        <p:blipFill>
          <a:blip r:embed="rId6" cstate="print"/>
          <a:srcRect t="13335" b="24445"/>
          <a:stretch>
            <a:fillRect/>
          </a:stretch>
        </p:blipFill>
        <p:spPr bwMode="auto">
          <a:xfrm>
            <a:off x="3574380" y="2793107"/>
            <a:ext cx="990600" cy="923925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3563888" y="1708150"/>
            <a:ext cx="2736304" cy="346075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>
                <a:solidFill>
                  <a:srgbClr val="99CC00"/>
                </a:solidFill>
                <a:sym typeface="Wingdings 3" pitchFamily="18" charset="2"/>
              </a:rPr>
              <a:t> </a:t>
            </a:r>
            <a:r>
              <a:rPr lang="en-US" sz="1400" dirty="0" smtClean="0"/>
              <a:t>Heat demand by </a:t>
            </a:r>
            <a:r>
              <a:rPr lang="de-DE" sz="1400" b="1" dirty="0" smtClean="0"/>
              <a:t>25 %</a:t>
            </a:r>
            <a:endParaRPr lang="de-DE" sz="1400" b="1" dirty="0"/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3635326" y="4189620"/>
            <a:ext cx="3672977" cy="338554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>
                <a:solidFill>
                  <a:srgbClr val="99CC00"/>
                </a:solidFill>
                <a:sym typeface="Wingdings 3" pitchFamily="18" charset="2"/>
              </a:rPr>
              <a:t> </a:t>
            </a:r>
            <a:r>
              <a:rPr lang="en-US" sz="1400" dirty="0" smtClean="0"/>
              <a:t>Electricity demand </a:t>
            </a:r>
            <a:r>
              <a:rPr lang="en-US" sz="1400" b="1" dirty="0" smtClean="0"/>
              <a:t>25</a:t>
            </a:r>
            <a:r>
              <a:rPr lang="de-DE" sz="1400" b="1" dirty="0" smtClean="0"/>
              <a:t> </a:t>
            </a:r>
            <a:r>
              <a:rPr lang="de-DE" sz="1400" b="1" dirty="0"/>
              <a:t>%</a:t>
            </a: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3563888" y="4548395"/>
            <a:ext cx="5328592" cy="73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/>
              <a:t>At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the</a:t>
            </a:r>
            <a:r>
              <a:rPr lang="de-DE" sz="1000" b="1" dirty="0" smtClean="0"/>
              <a:t> same time </a:t>
            </a:r>
            <a:r>
              <a:rPr lang="de-DE" sz="1000" b="1" dirty="0" err="1" smtClean="0"/>
              <a:t>doubling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number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of</a:t>
            </a:r>
            <a:r>
              <a:rPr lang="de-DE" sz="1000" b="1" dirty="0" smtClean="0"/>
              <a:t> </a:t>
            </a:r>
            <a:r>
              <a:rPr lang="de-DE" sz="1000" b="1" dirty="0" err="1"/>
              <a:t>PC‘s</a:t>
            </a:r>
            <a:r>
              <a:rPr lang="de-DE" sz="1000" b="1" dirty="0"/>
              <a:t>, </a:t>
            </a:r>
            <a:r>
              <a:rPr lang="de-DE" sz="1000" b="1" dirty="0" err="1" smtClean="0"/>
              <a:t>introduction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of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air-conditioned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server</a:t>
            </a:r>
            <a:r>
              <a:rPr lang="de-DE" sz="1000" b="1" dirty="0"/>
              <a:t>, </a:t>
            </a:r>
            <a:r>
              <a:rPr lang="de-DE" sz="1000" b="1" dirty="0" smtClean="0"/>
              <a:t/>
            </a:r>
            <a:br>
              <a:rPr lang="de-DE" sz="1000" b="1" dirty="0" smtClean="0"/>
            </a:br>
            <a:r>
              <a:rPr lang="de-DE" sz="1000" b="1" dirty="0" err="1" smtClean="0"/>
              <a:t>introduction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of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catering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and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of</a:t>
            </a:r>
            <a:r>
              <a:rPr lang="de-DE" sz="1000" b="1" dirty="0" smtClean="0"/>
              <a:t> all-</a:t>
            </a:r>
            <a:r>
              <a:rPr lang="de-DE" sz="1000" b="1" dirty="0" err="1" smtClean="0"/>
              <a:t>day</a:t>
            </a:r>
            <a:r>
              <a:rPr lang="de-DE" sz="1000" b="1" dirty="0" smtClean="0"/>
              <a:t>-</a:t>
            </a:r>
            <a:r>
              <a:rPr lang="de-DE" sz="1000" b="1" dirty="0" err="1" smtClean="0"/>
              <a:t>schools</a:t>
            </a:r>
            <a:r>
              <a:rPr lang="de-DE" sz="1000" b="1" dirty="0" smtClean="0"/>
              <a:t>. </a:t>
            </a:r>
            <a:r>
              <a:rPr lang="de-DE" sz="1000" b="1" dirty="0" err="1" smtClean="0"/>
              <a:t>Only</a:t>
            </a:r>
            <a:r>
              <a:rPr lang="de-DE" sz="1000" b="1" dirty="0" smtClean="0"/>
              <a:t> 5% </a:t>
            </a:r>
            <a:r>
              <a:rPr lang="de-DE" sz="1000" b="1" dirty="0" err="1" smtClean="0"/>
              <a:t>increase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effectively</a:t>
            </a:r>
            <a:r>
              <a:rPr lang="de-DE" sz="1000" b="1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de-DE" sz="100" b="1" dirty="0" smtClean="0"/>
              <a:t/>
            </a:r>
            <a:br>
              <a:rPr lang="de-DE" sz="100" b="1" dirty="0" smtClean="0"/>
            </a:br>
            <a:r>
              <a:rPr lang="de-DE" sz="1000" b="1" dirty="0" err="1" smtClean="0"/>
              <a:t>Without</a:t>
            </a:r>
            <a:r>
              <a:rPr lang="de-DE" sz="1000" b="1" dirty="0" smtClean="0"/>
              <a:t> additional </a:t>
            </a:r>
            <a:r>
              <a:rPr lang="de-DE" sz="1000" b="1" dirty="0" err="1" smtClean="0"/>
              <a:t>measures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of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energy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controlling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the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increase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would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have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amounted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to</a:t>
            </a:r>
            <a:r>
              <a:rPr lang="de-DE" sz="1000" b="1" dirty="0" smtClean="0"/>
              <a:t> 30%.</a:t>
            </a:r>
            <a:endParaRPr lang="de-DE" sz="1000" b="1" dirty="0"/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4140150" y="2251075"/>
            <a:ext cx="2736106" cy="338554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>
                <a:solidFill>
                  <a:srgbClr val="99CC00"/>
                </a:solidFill>
                <a:sym typeface="Wingdings 3" pitchFamily="18" charset="2"/>
              </a:rPr>
              <a:t> </a:t>
            </a:r>
            <a:r>
              <a:rPr lang="en-US" sz="1400" dirty="0" smtClean="0"/>
              <a:t>Water demand by </a:t>
            </a:r>
            <a:r>
              <a:rPr lang="en-US" sz="1400" b="1" dirty="0" smtClean="0"/>
              <a:t>26 %</a:t>
            </a:r>
            <a:endParaRPr lang="de-DE" sz="1400" b="1" dirty="0"/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5724128" y="5174441"/>
            <a:ext cx="410744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</a:pPr>
            <a:r>
              <a:rPr lang="de-DE" sz="16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sym typeface="Wingdings" pitchFamily="2" charset="2"/>
              </a:rPr>
              <a:t>of District’s buildings by 2010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6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dirty="0">
              <a:solidFill>
                <a:schemeClr val="bg1"/>
              </a:solidFill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dirty="0">
              <a:solidFill>
                <a:schemeClr val="bg1"/>
              </a:solidFill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de-DE" sz="1400" b="1" dirty="0">
                <a:solidFill>
                  <a:srgbClr val="F39500"/>
                </a:solidFill>
                <a:cs typeface="Times New Roman" pitchFamily="18" charset="0"/>
                <a:sym typeface="Wingdings" pitchFamily="2" charset="2"/>
              </a:rPr>
              <a:t>	</a:t>
            </a:r>
            <a:endParaRPr lang="de-DE" sz="1400" dirty="0">
              <a:sym typeface="Wingdings" pitchFamily="2" charset="2"/>
            </a:endParaRPr>
          </a:p>
        </p:txBody>
      </p:sp>
      <p:sp>
        <p:nvSpPr>
          <p:cNvPr id="55" name="Rectangle 36"/>
          <p:cNvSpPr>
            <a:spLocks noChangeArrowheads="1"/>
          </p:cNvSpPr>
          <p:nvPr/>
        </p:nvSpPr>
        <p:spPr bwMode="auto">
          <a:xfrm>
            <a:off x="381000" y="1628775"/>
            <a:ext cx="1958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</a:pPr>
            <a:r>
              <a:rPr lang="en-US" sz="1600" b="1" dirty="0" smtClean="0">
                <a:solidFill>
                  <a:schemeClr val="bg1"/>
                </a:solidFill>
                <a:sym typeface="Wingdings" pitchFamily="2" charset="2"/>
              </a:rPr>
              <a:t>Reduction of:</a:t>
            </a:r>
            <a:endParaRPr lang="en-US" sz="1400" dirty="0" smtClean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endParaRPr lang="de-DE" sz="1400" dirty="0">
              <a:sym typeface="Wingdings" pitchFamily="2" charset="2"/>
            </a:endParaRPr>
          </a:p>
        </p:txBody>
      </p:sp>
      <p:sp>
        <p:nvSpPr>
          <p:cNvPr id="56" name="Rectangle 33"/>
          <p:cNvSpPr>
            <a:spLocks noChangeArrowheads="1"/>
          </p:cNvSpPr>
          <p:nvPr/>
        </p:nvSpPr>
        <p:spPr bwMode="auto">
          <a:xfrm>
            <a:off x="468313" y="4213185"/>
            <a:ext cx="1800225" cy="4572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>
            <a:off x="468313" y="4166502"/>
            <a:ext cx="1958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de-DE" sz="1600" b="1" dirty="0" err="1" smtClean="0">
                <a:solidFill>
                  <a:schemeClr val="bg1"/>
                </a:solidFill>
                <a:sym typeface="Wingdings" pitchFamily="2" charset="2"/>
              </a:rPr>
              <a:t>Reduction</a:t>
            </a:r>
            <a:r>
              <a:rPr lang="de-DE" sz="16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  <a:sym typeface="Wingdings" pitchFamily="2" charset="2"/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  <a:sym typeface="Wingdings" pitchFamily="2" charset="2"/>
              </a:rPr>
              <a:t>:</a:t>
            </a:r>
            <a:endParaRPr lang="de-DE" sz="1400" dirty="0">
              <a:sym typeface="Wingdings" pitchFamily="2" charset="2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539552" y="260648"/>
            <a:ext cx="63468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 kern="0" noProof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3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 </a:t>
            </a:r>
            <a:r>
              <a:rPr kumimoji="0" lang="de-DE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Example</a:t>
            </a: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de-DE" b="0" i="0" u="none" strike="noStrike" kern="0" cap="none" spc="0" normalizeH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</a:t>
            </a: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</a:rPr>
              <a:t>Energy Efficient Construction</a:t>
            </a:r>
          </a:p>
          <a:p>
            <a:pPr lvl="0">
              <a:defRPr/>
            </a:pPr>
            <a:r>
              <a:rPr lang="de-DE" sz="2000" kern="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481794" y="5085184"/>
            <a:ext cx="1785950" cy="1008112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dirty="0" smtClean="0">
                <a:sym typeface="Wingdings" pitchFamily="2" charset="2"/>
              </a:rPr>
              <a:t>2005 </a:t>
            </a:r>
          </a:p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dirty="0" smtClean="0">
                <a:sym typeface="Wingdings" pitchFamily="2" charset="2"/>
              </a:rPr>
              <a:t>Certified with the</a:t>
            </a:r>
          </a:p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b="1" dirty="0" smtClean="0">
                <a:sym typeface="Wingdings" pitchFamily="2" charset="2"/>
              </a:rPr>
              <a:t>Energy Seal </a:t>
            </a:r>
            <a:r>
              <a:rPr lang="en-US" sz="1100" dirty="0" smtClean="0">
                <a:sym typeface="Wingdings" pitchFamily="2" charset="2"/>
              </a:rPr>
              <a:t>of the State </a:t>
            </a:r>
          </a:p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dirty="0" smtClean="0">
                <a:sym typeface="Wingdings" pitchFamily="2" charset="2"/>
              </a:rPr>
              <a:t>of Rhineland-Palatinate</a:t>
            </a:r>
            <a:endParaRPr lang="en-US" sz="1100" dirty="0">
              <a:sym typeface="Wingdings" pitchFamily="2" charset="2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4816425" y="2780928"/>
            <a:ext cx="3067943" cy="553998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 3" pitchFamily="18" charset="2"/>
              <a:buChar char="Ú"/>
            </a:pPr>
            <a:r>
              <a:rPr lang="de-DE" sz="1600" dirty="0"/>
              <a:t> </a:t>
            </a:r>
            <a:r>
              <a:rPr lang="en-US" sz="1400" dirty="0" smtClean="0"/>
              <a:t>CO</a:t>
            </a:r>
            <a:r>
              <a:rPr lang="en-US" sz="1400" baseline="-25000" dirty="0" smtClean="0"/>
              <a:t>2 </a:t>
            </a:r>
            <a:r>
              <a:rPr lang="en-US" sz="1400" dirty="0" smtClean="0"/>
              <a:t>emissions </a:t>
            </a:r>
            <a:r>
              <a:rPr lang="de-DE" sz="1400" dirty="0" smtClean="0"/>
              <a:t>  </a:t>
            </a:r>
            <a:r>
              <a:rPr lang="de-DE" sz="1400" b="1" dirty="0" smtClean="0"/>
              <a:t>9.500</a:t>
            </a:r>
            <a:r>
              <a:rPr lang="de-DE" sz="1400" dirty="0" smtClean="0"/>
              <a:t> </a:t>
            </a:r>
            <a:r>
              <a:rPr lang="en-US" sz="1400" b="1" dirty="0" smtClean="0"/>
              <a:t>tons</a:t>
            </a:r>
            <a:r>
              <a:rPr lang="en-US" sz="1400" dirty="0" smtClean="0"/>
              <a:t> </a:t>
            </a:r>
            <a:r>
              <a:rPr lang="de-DE" sz="1400" dirty="0" smtClean="0"/>
              <a:t> </a:t>
            </a:r>
            <a:endParaRPr lang="de-DE" sz="1400" dirty="0"/>
          </a:p>
          <a:p>
            <a:pPr>
              <a:buFont typeface="Wingdings 3" pitchFamily="18" charset="2"/>
              <a:buChar char="Ú"/>
            </a:pPr>
            <a:r>
              <a:rPr lang="de-DE" sz="1400" dirty="0"/>
              <a:t> </a:t>
            </a:r>
            <a:r>
              <a:rPr lang="de-DE" sz="1400" dirty="0" smtClean="0"/>
              <a:t> </a:t>
            </a:r>
            <a:r>
              <a:rPr lang="en-US" sz="1400" dirty="0" smtClean="0"/>
              <a:t>Cost savings   </a:t>
            </a:r>
            <a:r>
              <a:rPr lang="de-DE" sz="1400" dirty="0" smtClean="0"/>
              <a:t>   </a:t>
            </a:r>
            <a:r>
              <a:rPr lang="de-DE" sz="1400" b="1" dirty="0" smtClean="0"/>
              <a:t>2.840.000 CAD</a:t>
            </a:r>
            <a:endParaRPr lang="de-DE" sz="1400" b="1" dirty="0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635896" y="5709403"/>
            <a:ext cx="3456384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  </a:t>
            </a:r>
            <a:r>
              <a:rPr lang="en-US" sz="1200" b="1" dirty="0" smtClean="0">
                <a:sym typeface="Wingdings 3" pitchFamily="18" charset="2"/>
              </a:rPr>
              <a:t>Energy efficiency is the sleeping giant</a:t>
            </a:r>
            <a:endParaRPr lang="en-US" sz="1000" b="1" dirty="0"/>
          </a:p>
        </p:txBody>
      </p:sp>
      <p:sp>
        <p:nvSpPr>
          <p:cNvPr id="31" name="Ellipse 10"/>
          <p:cNvSpPr>
            <a:spLocks noChangeArrowheads="1"/>
          </p:cNvSpPr>
          <p:nvPr/>
        </p:nvSpPr>
        <p:spPr bwMode="auto">
          <a:xfrm>
            <a:off x="3563888" y="5661248"/>
            <a:ext cx="3528392" cy="43204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457200" y="285750"/>
            <a:ext cx="632936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3. Example</a:t>
            </a:r>
          </a:p>
          <a:p>
            <a:pPr>
              <a:defRPr/>
            </a:pPr>
            <a:r>
              <a:rPr lang="en-US" kern="0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+mj-cs"/>
              </a:rPr>
              <a:t>    Zero Emission Buildings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928813"/>
            <a:ext cx="3749675" cy="2857500"/>
          </a:xfrm>
          <a:prstGeom prst="rect">
            <a:avLst/>
          </a:prstGeom>
          <a:noFill/>
          <a:ln w="349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19" name="Textfeld 10"/>
          <p:cNvSpPr txBox="1">
            <a:spLocks noChangeArrowheads="1"/>
          </p:cNvSpPr>
          <p:nvPr/>
        </p:nvSpPr>
        <p:spPr bwMode="auto">
          <a:xfrm>
            <a:off x="4429125" y="2409155"/>
            <a:ext cx="4286250" cy="3539430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077913" algn="l"/>
              </a:tabLst>
            </a:pPr>
            <a:r>
              <a:rPr lang="de-DE" sz="1600" b="1" dirty="0">
                <a:solidFill>
                  <a:srgbClr val="99CC00"/>
                </a:solidFill>
              </a:rPr>
              <a:t>2006 :</a:t>
            </a:r>
            <a:r>
              <a:rPr lang="de-DE" sz="1600" dirty="0"/>
              <a:t> </a:t>
            </a:r>
            <a:r>
              <a:rPr lang="de-DE" sz="1600" dirty="0" smtClean="0"/>
              <a:t>	</a:t>
            </a:r>
            <a:r>
              <a:rPr lang="en-GB" sz="1600" dirty="0" smtClean="0"/>
              <a:t>Connection to the </a:t>
            </a:r>
            <a:r>
              <a:rPr lang="en-GB" sz="1600" b="1" dirty="0" smtClean="0">
                <a:solidFill>
                  <a:srgbClr val="99CC00"/>
                </a:solidFill>
              </a:rPr>
              <a:t>local district 	heating grid </a:t>
            </a:r>
            <a:r>
              <a:rPr lang="en-GB" sz="1600" dirty="0" smtClean="0"/>
              <a:t>(wood chips and 	plant oil CHP with native 	rapeseed)</a:t>
            </a:r>
          </a:p>
          <a:p>
            <a:endParaRPr lang="de-DE" sz="1600" dirty="0"/>
          </a:p>
          <a:p>
            <a:pPr defTabSz="1077913"/>
            <a:r>
              <a:rPr lang="de-DE" sz="1600" b="1" dirty="0">
                <a:solidFill>
                  <a:srgbClr val="99CC00"/>
                </a:solidFill>
              </a:rPr>
              <a:t>2008:</a:t>
            </a:r>
            <a:r>
              <a:rPr lang="de-DE" sz="1600" dirty="0"/>
              <a:t> </a:t>
            </a:r>
            <a:r>
              <a:rPr lang="de-DE" sz="1600" dirty="0" smtClean="0"/>
              <a:t>	</a:t>
            </a:r>
            <a:r>
              <a:rPr lang="en-GB" sz="1600" dirty="0" smtClean="0"/>
              <a:t>Conversion of </a:t>
            </a:r>
            <a:r>
              <a:rPr lang="en-GB" sz="1600" b="1" dirty="0" smtClean="0">
                <a:solidFill>
                  <a:srgbClr val="99CC00"/>
                </a:solidFill>
              </a:rPr>
              <a:t>swimming pool 	pump</a:t>
            </a:r>
            <a:r>
              <a:rPr lang="en-GB" sz="1600" dirty="0" smtClean="0"/>
              <a:t>, </a:t>
            </a:r>
            <a:r>
              <a:rPr lang="en-GB" sz="1600" b="1" dirty="0" smtClean="0"/>
              <a:t>Savings of electricity: 	10,000 kWh per year</a:t>
            </a:r>
          </a:p>
          <a:p>
            <a:endParaRPr lang="de-DE" sz="1600" b="1" dirty="0"/>
          </a:p>
          <a:p>
            <a:pPr>
              <a:tabLst>
                <a:tab pos="1077913" algn="l"/>
              </a:tabLst>
            </a:pPr>
            <a:r>
              <a:rPr lang="de-DE" sz="1600" b="1" dirty="0">
                <a:solidFill>
                  <a:srgbClr val="99CC00"/>
                </a:solidFill>
              </a:rPr>
              <a:t>2007+2010:</a:t>
            </a:r>
            <a:r>
              <a:rPr lang="de-DE" sz="1600" dirty="0"/>
              <a:t> </a:t>
            </a:r>
            <a:r>
              <a:rPr lang="en-GB" sz="1600" b="1" dirty="0" smtClean="0">
                <a:solidFill>
                  <a:srgbClr val="99CC00"/>
                </a:solidFill>
              </a:rPr>
              <a:t>PV systems </a:t>
            </a:r>
            <a:r>
              <a:rPr lang="en-GB" sz="1600" dirty="0" smtClean="0"/>
              <a:t>(electricity 93 	</a:t>
            </a:r>
            <a:r>
              <a:rPr lang="en-GB" sz="1600" dirty="0" err="1" smtClean="0"/>
              <a:t>kWp</a:t>
            </a:r>
            <a:r>
              <a:rPr lang="en-GB" sz="1600" dirty="0" smtClean="0"/>
              <a:t>), Yield: </a:t>
            </a:r>
            <a:r>
              <a:rPr lang="en-GB" sz="1600" b="1" dirty="0" smtClean="0"/>
              <a:t>86.500 kWh / year</a:t>
            </a:r>
          </a:p>
          <a:p>
            <a:r>
              <a:rPr lang="en-GB" sz="1600" dirty="0" smtClean="0"/>
              <a:t>	   Surplus electricity: 33% for 		   </a:t>
            </a:r>
            <a:r>
              <a:rPr lang="en-GB" sz="1600" b="1" dirty="0" smtClean="0"/>
              <a:t>consumption</a:t>
            </a:r>
          </a:p>
          <a:p>
            <a:r>
              <a:rPr lang="en-GB" sz="1600" dirty="0" smtClean="0"/>
              <a:t>	   CO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 credits: </a:t>
            </a:r>
            <a:r>
              <a:rPr lang="en-GB" sz="1600" b="1" dirty="0" smtClean="0"/>
              <a:t>14.5 t / year</a:t>
            </a:r>
            <a:r>
              <a:rPr lang="de-DE" sz="1600" b="1" dirty="0" smtClean="0"/>
              <a:t> </a:t>
            </a:r>
            <a:endParaRPr lang="de-DE" sz="1600" b="1" dirty="0"/>
          </a:p>
        </p:txBody>
      </p:sp>
      <p:sp>
        <p:nvSpPr>
          <p:cNvPr id="20" name="Rechteck 11"/>
          <p:cNvSpPr>
            <a:spLocks noChangeArrowheads="1"/>
          </p:cNvSpPr>
          <p:nvPr/>
        </p:nvSpPr>
        <p:spPr bwMode="auto">
          <a:xfrm>
            <a:off x="428625" y="1285875"/>
            <a:ext cx="6879679" cy="357188"/>
          </a:xfrm>
          <a:prstGeom prst="rect">
            <a:avLst/>
          </a:prstGeom>
          <a:solidFill>
            <a:srgbClr val="99CC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de-DE" b="1" dirty="0" smtClean="0">
                <a:solidFill>
                  <a:schemeClr val="bg1"/>
                </a:solidFill>
              </a:rPr>
              <a:t>2010: The </a:t>
            </a:r>
            <a:r>
              <a:rPr lang="de-DE" b="1" dirty="0" err="1" smtClean="0">
                <a:solidFill>
                  <a:schemeClr val="bg1"/>
                </a:solidFill>
              </a:rPr>
              <a:t>first</a:t>
            </a:r>
            <a:r>
              <a:rPr lang="de-DE" b="1" dirty="0" smtClean="0">
                <a:solidFill>
                  <a:schemeClr val="bg1"/>
                </a:solidFill>
              </a:rPr>
              <a:t> Zero Emission School in </a:t>
            </a:r>
            <a:r>
              <a:rPr lang="de-DE" b="1" dirty="0" err="1" smtClean="0">
                <a:solidFill>
                  <a:schemeClr val="bg1"/>
                </a:solidFill>
              </a:rPr>
              <a:t>the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District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1" name="Rechteck 41"/>
          <p:cNvSpPr>
            <a:spLocks noChangeArrowheads="1"/>
          </p:cNvSpPr>
          <p:nvPr/>
        </p:nvSpPr>
        <p:spPr bwMode="auto">
          <a:xfrm>
            <a:off x="2482850" y="5084763"/>
            <a:ext cx="1801813" cy="865187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de-DE" sz="1000" b="1" dirty="0" smtClean="0">
                <a:solidFill>
                  <a:srgbClr val="99CC00"/>
                </a:solidFill>
              </a:rPr>
              <a:t>2011: </a:t>
            </a:r>
            <a:r>
              <a:rPr lang="en-GB" sz="1000" b="1" dirty="0" smtClean="0">
                <a:solidFill>
                  <a:srgbClr val="99CC00"/>
                </a:solidFill>
              </a:rPr>
              <a:t>Sports Halls in</a:t>
            </a:r>
          </a:p>
          <a:p>
            <a:pPr algn="just"/>
            <a:r>
              <a:rPr lang="de-DE" sz="1000" b="1" dirty="0" smtClean="0">
                <a:solidFill>
                  <a:srgbClr val="99CC00"/>
                </a:solidFill>
              </a:rPr>
              <a:t>Simmern </a:t>
            </a:r>
            <a:r>
              <a:rPr lang="de-DE" sz="1000" b="1" dirty="0" err="1" smtClean="0">
                <a:solidFill>
                  <a:srgbClr val="99CC00"/>
                </a:solidFill>
              </a:rPr>
              <a:t>and</a:t>
            </a:r>
            <a:r>
              <a:rPr lang="de-DE" sz="1000" b="1" dirty="0" smtClean="0">
                <a:solidFill>
                  <a:srgbClr val="99CC00"/>
                </a:solidFill>
              </a:rPr>
              <a:t> Kirchberg </a:t>
            </a:r>
          </a:p>
          <a:p>
            <a:r>
              <a:rPr lang="en-GB" sz="1400" b="1" dirty="0" smtClean="0">
                <a:solidFill>
                  <a:srgbClr val="99CC00"/>
                </a:solidFill>
              </a:rPr>
              <a:t>Zero emission sports halls</a:t>
            </a:r>
            <a:endParaRPr lang="de-DE" sz="1400" b="1" dirty="0">
              <a:solidFill>
                <a:srgbClr val="99CC00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5085184"/>
            <a:ext cx="1904718" cy="864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9CC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5225" y="1092597"/>
            <a:ext cx="12334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oliennummernplatzhalter 19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  <a:noFill/>
        </p:spPr>
        <p:txBody>
          <a:bodyPr/>
          <a:lstStyle/>
          <a:p>
            <a:fld id="{3D38C2FF-D8CE-41AB-BCAE-D70FB50D8854}" type="slidenum">
              <a:rPr lang="de-DE" smtClean="0"/>
              <a:pPr/>
              <a:t>8</a:t>
            </a:fld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2F2226-CDDA-4E9C-AA67-7D0F937B0FB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7499350" cy="484188"/>
          </a:xfrm>
        </p:spPr>
        <p:txBody>
          <a:bodyPr/>
          <a:lstStyle/>
          <a:p>
            <a:pPr>
              <a:defRPr/>
            </a:pP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3. 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Example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b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</a:b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    Material Flow Management: Bio-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heating</a:t>
            </a:r>
            <a:r>
              <a:rPr lang="de-DE" sz="1800" dirty="0" smtClean="0">
                <a:solidFill>
                  <a:srgbClr val="FF9933"/>
                </a:solidFill>
                <a:latin typeface="Arial Black" pitchFamily="34" charset="0"/>
              </a:rPr>
              <a:t> </a:t>
            </a:r>
            <a:r>
              <a:rPr lang="de-DE" sz="1800" dirty="0" err="1" smtClean="0">
                <a:solidFill>
                  <a:srgbClr val="FF9933"/>
                </a:solidFill>
                <a:latin typeface="Arial Black" pitchFamily="34" charset="0"/>
              </a:rPr>
              <a:t>network</a:t>
            </a:r>
            <a:endParaRPr lang="de-DE" sz="1800" dirty="0" smtClean="0">
              <a:solidFill>
                <a:srgbClr val="FF9933"/>
              </a:solidFill>
              <a:latin typeface="Arial Black" pitchFamily="34" charset="0"/>
            </a:endParaRPr>
          </a:p>
        </p:txBody>
      </p:sp>
      <p:pic>
        <p:nvPicPr>
          <p:cNvPr id="23" name="Grafik 22" descr="Sternsieb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628" y="1887215"/>
            <a:ext cx="2772308" cy="1848205"/>
          </a:xfrm>
          <a:prstGeom prst="rect">
            <a:avLst/>
          </a:prstGeom>
        </p:spPr>
      </p:pic>
      <p:sp>
        <p:nvSpPr>
          <p:cNvPr id="24" name="Textfeld 6"/>
          <p:cNvSpPr txBox="1">
            <a:spLocks noChangeArrowheads="1"/>
          </p:cNvSpPr>
          <p:nvPr/>
        </p:nvSpPr>
        <p:spPr bwMode="auto">
          <a:xfrm>
            <a:off x="539552" y="3543399"/>
            <a:ext cx="2664296" cy="461665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Fuel: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approx. 50% of the total material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Textfeld 6"/>
          <p:cNvSpPr txBox="1">
            <a:spLocks noChangeArrowheads="1"/>
          </p:cNvSpPr>
          <p:nvPr/>
        </p:nvSpPr>
        <p:spPr bwMode="auto">
          <a:xfrm>
            <a:off x="3923928" y="2492896"/>
            <a:ext cx="1944216" cy="646331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High quality compost:</a:t>
            </a:r>
          </a:p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approx. 50% of the total material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23528" y="2103239"/>
            <a:ext cx="146239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sz="800" b="1" dirty="0" smtClean="0">
                <a:solidFill>
                  <a:srgbClr val="FF0000"/>
                </a:solidFill>
              </a:rPr>
              <a:t>Startscreen</a:t>
            </a:r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V="1">
            <a:off x="395536" y="2391271"/>
            <a:ext cx="792088" cy="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5"/>
          <p:cNvSpPr txBox="1">
            <a:spLocks noChangeArrowheads="1"/>
          </p:cNvSpPr>
          <p:nvPr/>
        </p:nvSpPr>
        <p:spPr bwMode="auto">
          <a:xfrm>
            <a:off x="4211960" y="3337829"/>
            <a:ext cx="4464496" cy="30777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b="1" dirty="0" smtClean="0">
                <a:solidFill>
                  <a:schemeClr val="bg1"/>
                </a:solidFill>
              </a:rPr>
              <a:t>The second step:</a:t>
            </a:r>
          </a:p>
        </p:txBody>
      </p:sp>
      <p:sp>
        <p:nvSpPr>
          <p:cNvPr id="16" name="Textfeld 5"/>
          <p:cNvSpPr txBox="1">
            <a:spLocks noChangeArrowheads="1"/>
          </p:cNvSpPr>
          <p:nvPr/>
        </p:nvSpPr>
        <p:spPr bwMode="auto">
          <a:xfrm>
            <a:off x="4211960" y="3625860"/>
            <a:ext cx="4464496" cy="52322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b="1" dirty="0" smtClean="0">
                <a:solidFill>
                  <a:schemeClr val="bg1"/>
                </a:solidFill>
              </a:rPr>
              <a:t>Thermal processing in the central heating station </a:t>
            </a:r>
          </a:p>
          <a:p>
            <a:pPr marL="342900" indent="-342900"/>
            <a:r>
              <a:rPr lang="en-US" sz="1400" b="1" dirty="0" smtClean="0">
                <a:solidFill>
                  <a:schemeClr val="bg1"/>
                </a:solidFill>
              </a:rPr>
              <a:t>with burning capacity of 500 to 850 kW</a:t>
            </a:r>
          </a:p>
        </p:txBody>
      </p:sp>
      <p:pic>
        <p:nvPicPr>
          <p:cNvPr id="17" name="Grafik 16" descr="Sternsieb 2.jpg"/>
          <p:cNvPicPr>
            <a:picLocks noChangeAspect="1"/>
          </p:cNvPicPr>
          <p:nvPr/>
        </p:nvPicPr>
        <p:blipFill>
          <a:blip r:embed="rId4" cstate="print"/>
          <a:srcRect l="10502" b="17073"/>
          <a:stretch>
            <a:fillRect/>
          </a:stretch>
        </p:blipFill>
        <p:spPr>
          <a:xfrm>
            <a:off x="1187624" y="4149080"/>
            <a:ext cx="2808312" cy="1734738"/>
          </a:xfrm>
          <a:prstGeom prst="rect">
            <a:avLst/>
          </a:prstGeom>
        </p:spPr>
      </p:pic>
      <p:sp>
        <p:nvSpPr>
          <p:cNvPr id="18" name="Textfeld 6"/>
          <p:cNvSpPr txBox="1">
            <a:spLocks noChangeArrowheads="1"/>
          </p:cNvSpPr>
          <p:nvPr/>
        </p:nvSpPr>
        <p:spPr bwMode="auto">
          <a:xfrm>
            <a:off x="611560" y="5733256"/>
            <a:ext cx="2016224" cy="276999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</a:rPr>
              <a:t>Central heating station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9" name="Grafik 18" descr="Lagerhalle Nahwärmverbund Simmer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2179" y="4293096"/>
            <a:ext cx="2484277" cy="1656184"/>
          </a:xfrm>
          <a:prstGeom prst="rect">
            <a:avLst/>
          </a:prstGeom>
        </p:spPr>
      </p:pic>
      <p:sp>
        <p:nvSpPr>
          <p:cNvPr id="20" name="Textfeld 6"/>
          <p:cNvSpPr txBox="1">
            <a:spLocks noChangeArrowheads="1"/>
          </p:cNvSpPr>
          <p:nvPr/>
        </p:nvSpPr>
        <p:spPr bwMode="auto">
          <a:xfrm>
            <a:off x="5868144" y="5733256"/>
            <a:ext cx="1636502" cy="276999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Fuel storage facility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1" name="Rectangle 34"/>
          <p:cNvSpPr>
            <a:spLocks noChangeArrowheads="1"/>
          </p:cNvSpPr>
          <p:nvPr/>
        </p:nvSpPr>
        <p:spPr bwMode="auto">
          <a:xfrm>
            <a:off x="6732240" y="2204864"/>
            <a:ext cx="1872208" cy="936104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dirty="0" smtClean="0">
                <a:sym typeface="Wingdings" pitchFamily="2" charset="2"/>
              </a:rPr>
              <a:t>2009</a:t>
            </a:r>
          </a:p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dirty="0" smtClean="0">
                <a:sym typeface="Wingdings" pitchFamily="2" charset="2"/>
              </a:rPr>
              <a:t>Awarded </a:t>
            </a:r>
            <a:r>
              <a:rPr lang="en-US" sz="1100" b="1" dirty="0" smtClean="0">
                <a:sym typeface="Wingdings" pitchFamily="2" charset="2"/>
              </a:rPr>
              <a:t>Environmental </a:t>
            </a:r>
          </a:p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b="1" dirty="0" smtClean="0">
                <a:sym typeface="Wingdings" pitchFamily="2" charset="2"/>
              </a:rPr>
              <a:t>Prize</a:t>
            </a:r>
            <a:r>
              <a:rPr lang="en-US" sz="1100" dirty="0" smtClean="0">
                <a:sym typeface="Wingdings" pitchFamily="2" charset="2"/>
              </a:rPr>
              <a:t> of the State of </a:t>
            </a:r>
          </a:p>
          <a:p>
            <a:pPr marL="342900" indent="-342900" algn="ctr">
              <a:spcBef>
                <a:spcPct val="20000"/>
              </a:spcBef>
              <a:buClr>
                <a:srgbClr val="F39500"/>
              </a:buClr>
              <a:buFont typeface="Wingdings" pitchFamily="2" charset="2"/>
              <a:buNone/>
            </a:pPr>
            <a:r>
              <a:rPr lang="en-US" sz="1100" dirty="0" smtClean="0">
                <a:sym typeface="Wingdings" pitchFamily="2" charset="2"/>
              </a:rPr>
              <a:t>Rhineland-Palatinate</a:t>
            </a:r>
            <a:endParaRPr lang="en-US" sz="1100" dirty="0">
              <a:sym typeface="Wingdings" pitchFamily="2" charset="2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357158" y="1000108"/>
            <a:ext cx="8875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Public building complexes are merged to district heating networks and heated with </a:t>
            </a:r>
            <a:r>
              <a:rPr lang="en-US" sz="1600" b="1" dirty="0" smtClean="0">
                <a:solidFill>
                  <a:srgbClr val="99CC00"/>
                </a:solidFill>
                <a:sym typeface="Wingdings 3" pitchFamily="18" charset="2"/>
              </a:rPr>
              <a:t>tree and shrub cuttings</a:t>
            </a:r>
            <a:r>
              <a:rPr lang="en-US" sz="1600" dirty="0" smtClean="0">
                <a:solidFill>
                  <a:srgbClr val="99CC00"/>
                </a:solidFill>
                <a:sym typeface="Wingdings 3" pitchFamily="18" charset="2"/>
              </a:rPr>
              <a:t> </a:t>
            </a:r>
            <a:r>
              <a:rPr lang="en-US" sz="1000" b="1" dirty="0" smtClean="0">
                <a:solidFill>
                  <a:srgbClr val="99CC00"/>
                </a:solidFill>
                <a:sym typeface="Wingdings 3" pitchFamily="18" charset="2"/>
              </a:rPr>
              <a:t>(120 collecting points, central treatment place)</a:t>
            </a:r>
            <a:endParaRPr lang="en-US" sz="1600" b="1" dirty="0" smtClean="0">
              <a:solidFill>
                <a:srgbClr val="99CC00"/>
              </a:solidFill>
              <a:sym typeface="Wingdings 3" pitchFamily="18" charset="2"/>
            </a:endParaRPr>
          </a:p>
          <a:p>
            <a:endParaRPr lang="en-US" sz="1200" b="1" dirty="0" smtClean="0"/>
          </a:p>
          <a:p>
            <a:pPr algn="ctr"/>
            <a:endParaRPr lang="en-US" sz="1200" dirty="0">
              <a:solidFill>
                <a:srgbClr val="99CC00"/>
              </a:solidFill>
              <a:sym typeface="Wingdings 3" pitchFamily="18" charset="2"/>
            </a:endParaRPr>
          </a:p>
        </p:txBody>
      </p:sp>
      <p:sp>
        <p:nvSpPr>
          <p:cNvPr id="13" name="Textfeld 5"/>
          <p:cNvSpPr txBox="1">
            <a:spLocks noChangeArrowheads="1"/>
          </p:cNvSpPr>
          <p:nvPr/>
        </p:nvSpPr>
        <p:spPr bwMode="auto">
          <a:xfrm>
            <a:off x="3203848" y="1681063"/>
            <a:ext cx="5472608" cy="30777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b="1" dirty="0" smtClean="0">
                <a:solidFill>
                  <a:schemeClr val="bg1"/>
                </a:solidFill>
              </a:rPr>
              <a:t>The first step: Fuel preparation in the central processing place </a:t>
            </a:r>
          </a:p>
        </p:txBody>
      </p:sp>
      <p:sp>
        <p:nvSpPr>
          <p:cNvPr id="22" name="Rechteck 21"/>
          <p:cNvSpPr/>
          <p:nvPr/>
        </p:nvSpPr>
        <p:spPr>
          <a:xfrm>
            <a:off x="395536" y="6230712"/>
            <a:ext cx="835292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de-DE" sz="1000" dirty="0" smtClean="0"/>
              <a:t> </a:t>
            </a:r>
            <a:r>
              <a:rPr lang="de-DE" sz="1000" dirty="0" err="1" smtClean="0"/>
              <a:t>Renewable</a:t>
            </a:r>
            <a:r>
              <a:rPr lang="de-DE" sz="1000" dirty="0" smtClean="0"/>
              <a:t> Cities Conference, </a:t>
            </a:r>
            <a:r>
              <a:rPr lang="en-US" sz="1000" dirty="0" smtClean="0"/>
              <a:t>Head of the District </a:t>
            </a:r>
            <a:r>
              <a:rPr lang="en-US" sz="1000" dirty="0" err="1" smtClean="0"/>
              <a:t>o.d</a:t>
            </a:r>
            <a:r>
              <a:rPr lang="en-US" sz="1000" dirty="0" smtClean="0"/>
              <a:t>. – senior adviser - Mr. Bertram Fleck,</a:t>
            </a:r>
            <a:r>
              <a:rPr lang="de-DE" sz="1000" dirty="0" smtClean="0"/>
              <a:t> May 2015, Vancouver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_RHK-Vorlage">
  <a:themeElements>
    <a:clrScheme name="A_RHK-Vorla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A_RHK-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  <a:ln w="19050">
          <a:solidFill>
            <a:srgbClr val="00CCFF"/>
          </a:solidFill>
        </a:ln>
      </a:spPr>
      <a:bodyPr wrap="square" rtlCol="0">
        <a:spAutoFit/>
      </a:bodyPr>
      <a:lstStyle>
        <a:defPPr algn="l">
          <a:defRPr sz="1200" b="1" dirty="0" smtClean="0">
            <a:solidFill>
              <a:srgbClr val="00CCFF"/>
            </a:solidFill>
          </a:defRPr>
        </a:defPPr>
      </a:lstStyle>
    </a:txDef>
  </a:objectDefaults>
  <a:extraClrSchemeLst>
    <a:extraClrScheme>
      <a:clrScheme name="A_RHK-Vorla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RHK-Vorla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RHK-Vorla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RHK-Vorla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RHK-Vorla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RHK-Vorla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_RHK-Vorla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RHK-Vorla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_RHK-Vorla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A_RHK-Vorlage</Template>
  <TotalTime>0</TotalTime>
  <Words>2481</Words>
  <Application>Microsoft Office PowerPoint</Application>
  <PresentationFormat>Bildschirmpräsentation (4:3)</PresentationFormat>
  <Paragraphs>498</Paragraphs>
  <Slides>23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A_RHK-Vorlage</vt:lpstr>
      <vt:lpstr>Rhein-Hunsrück District - from energy importer to energy exporter!     </vt:lpstr>
      <vt:lpstr>Introduction</vt:lpstr>
      <vt:lpstr>Folie 3</vt:lpstr>
      <vt:lpstr>    1. Keeping up the same old energy politics?         Explosive development of fossil energy costs </vt:lpstr>
      <vt:lpstr>Folie 5</vt:lpstr>
      <vt:lpstr>Folie 6</vt:lpstr>
      <vt:lpstr>Folie 7</vt:lpstr>
      <vt:lpstr>Folie 8</vt:lpstr>
      <vt:lpstr>3.  Example       Material Flow Management: Bio-heating network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5. Share of electricity from renewable energy      sources in the District in 2014 - already 177 %</vt:lpstr>
      <vt:lpstr>5. Share of electricity from renewable energy      sources in the District in 2014 - already 177 %</vt:lpstr>
      <vt:lpstr>5. Share of electricity from renewable energy      sources in the District in 2014 - already 177 %</vt:lpstr>
      <vt:lpstr>6. Regional value added:      conservative calculation of the District administration</vt:lpstr>
      <vt:lpstr>7. Climate protection concept:      Zero Emission Rhein-Hunsrück District  </vt:lpstr>
      <vt:lpstr>Folie 22</vt:lpstr>
      <vt:lpstr>Folie 23</vt:lpstr>
    </vt:vector>
  </TitlesOfParts>
  <Company>Rhein-Hunsrück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Rhein-Hunsrück-Kreis als Referenzregion für Klimaschutz und innovative Energiekonzepte</dc:title>
  <dc:creator>Azubi_164</dc:creator>
  <cp:lastModifiedBy>Uhle_Frank-Michael</cp:lastModifiedBy>
  <cp:revision>832</cp:revision>
  <cp:lastPrinted>1601-01-01T00:00:00Z</cp:lastPrinted>
  <dcterms:created xsi:type="dcterms:W3CDTF">2008-05-29T09:13:01Z</dcterms:created>
  <dcterms:modified xsi:type="dcterms:W3CDTF">2015-05-21T08:08:43Z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VISAutor">
    <vt:lpwstr>Azubi_164</vt:lpwstr>
  </property>
</Properties>
</file>