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71" r:id="rId3"/>
    <p:sldId id="266" r:id="rId4"/>
    <p:sldId id="283" r:id="rId5"/>
    <p:sldId id="265" r:id="rId6"/>
    <p:sldId id="284" r:id="rId7"/>
    <p:sldId id="287" r:id="rId8"/>
    <p:sldId id="288" r:id="rId9"/>
    <p:sldId id="277" r:id="rId10"/>
    <p:sldId id="257" r:id="rId11"/>
    <p:sldId id="292" r:id="rId12"/>
    <p:sldId id="261" r:id="rId13"/>
    <p:sldId id="290" r:id="rId14"/>
    <p:sldId id="270" r:id="rId15"/>
    <p:sldId id="289" r:id="rId16"/>
    <p:sldId id="262" r:id="rId17"/>
    <p:sldId id="267" r:id="rId18"/>
    <p:sldId id="256" r:id="rId19"/>
    <p:sldId id="258" r:id="rId20"/>
    <p:sldId id="268" r:id="rId21"/>
    <p:sldId id="295" r:id="rId22"/>
    <p:sldId id="293" r:id="rId23"/>
    <p:sldId id="294" r:id="rId24"/>
    <p:sldId id="286" r:id="rId25"/>
    <p:sldId id="291" r:id="rId26"/>
    <p:sldId id="281" r:id="rId27"/>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593" autoAdjust="0"/>
  </p:normalViewPr>
  <p:slideViewPr>
    <p:cSldViewPr>
      <p:cViewPr>
        <p:scale>
          <a:sx n="50" d="100"/>
          <a:sy n="50" d="100"/>
        </p:scale>
        <p:origin x="-1242" y="-3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125734-9D59-4D30-BCF6-A85B3C8AF932}" type="datetimeFigureOut">
              <a:rPr lang="pt-BR" smtClean="0"/>
              <a:t>14/05/2015</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9B557E-749D-4E34-8E62-4EB40B84A0F8}" type="slidenum">
              <a:rPr lang="pt-BR" smtClean="0"/>
              <a:t>‹nº›</a:t>
            </a:fld>
            <a:endParaRPr lang="pt-BR"/>
          </a:p>
        </p:txBody>
      </p:sp>
    </p:spTree>
    <p:extLst>
      <p:ext uri="{BB962C8B-B14F-4D97-AF65-F5344CB8AC3E}">
        <p14:creationId xmlns:p14="http://schemas.microsoft.com/office/powerpoint/2010/main" val="2542629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a:t>
            </a:fld>
            <a:endParaRPr lang="pt-BR"/>
          </a:p>
        </p:txBody>
      </p:sp>
    </p:spTree>
    <p:extLst>
      <p:ext uri="{BB962C8B-B14F-4D97-AF65-F5344CB8AC3E}">
        <p14:creationId xmlns:p14="http://schemas.microsoft.com/office/powerpoint/2010/main" val="2444200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10</a:t>
            </a:fld>
            <a:endParaRPr lang="pt-BR"/>
          </a:p>
        </p:txBody>
      </p:sp>
    </p:spTree>
    <p:extLst>
      <p:ext uri="{BB962C8B-B14F-4D97-AF65-F5344CB8AC3E}">
        <p14:creationId xmlns:p14="http://schemas.microsoft.com/office/powerpoint/2010/main" val="260120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needed money to turn this into reality, but we also believed it was important that people actually felt like this was their project, so they would feel empowered to replicate it. For that, we’ve launched a crowdfunding campaign.</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11</a:t>
            </a:fld>
            <a:endParaRPr lang="pt-BR"/>
          </a:p>
        </p:txBody>
      </p:sp>
    </p:spTree>
    <p:extLst>
      <p:ext uri="{BB962C8B-B14F-4D97-AF65-F5344CB8AC3E}">
        <p14:creationId xmlns:p14="http://schemas.microsoft.com/office/powerpoint/2010/main" val="109193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12</a:t>
            </a:fld>
            <a:endParaRPr lang="pt-BR"/>
          </a:p>
        </p:txBody>
      </p:sp>
    </p:spTree>
    <p:extLst>
      <p:ext uri="{BB962C8B-B14F-4D97-AF65-F5344CB8AC3E}">
        <p14:creationId xmlns:p14="http://schemas.microsoft.com/office/powerpoint/2010/main" val="1091934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a:t>
            </a:r>
            <a:r>
              <a:rPr lang="pt-BR" dirty="0" err="1" smtClean="0"/>
              <a:t>months</a:t>
            </a:r>
            <a:r>
              <a:rPr lang="pt-BR" dirty="0" smtClean="0"/>
              <a:t> </a:t>
            </a:r>
            <a:r>
              <a:rPr lang="pt-BR" dirty="0" err="1" smtClean="0"/>
              <a:t>after</a:t>
            </a:r>
            <a:r>
              <a:rPr lang="pt-BR" dirty="0" smtClean="0"/>
              <a:t> </a:t>
            </a:r>
            <a:r>
              <a:rPr lang="pt-BR" dirty="0" err="1" smtClean="0"/>
              <a:t>our</a:t>
            </a:r>
            <a:r>
              <a:rPr lang="pt-BR" baseline="0" dirty="0" smtClean="0"/>
              <a:t> </a:t>
            </a:r>
            <a:r>
              <a:rPr lang="pt-BR" baseline="0" dirty="0" err="1" smtClean="0"/>
              <a:t>project</a:t>
            </a:r>
            <a:r>
              <a:rPr lang="pt-BR" baseline="0" dirty="0" smtClean="0"/>
              <a:t> </a:t>
            </a:r>
            <a:r>
              <a:rPr lang="pt-BR" baseline="0" dirty="0" err="1" smtClean="0"/>
              <a:t>went</a:t>
            </a:r>
            <a:r>
              <a:rPr lang="pt-BR" baseline="0" dirty="0" smtClean="0"/>
              <a:t> </a:t>
            </a:r>
            <a:r>
              <a:rPr lang="pt-BR" baseline="0" dirty="0" err="1" smtClean="0"/>
              <a:t>live</a:t>
            </a:r>
            <a:r>
              <a:rPr lang="pt-BR" baseline="0" dirty="0" smtClean="0"/>
              <a:t>, </a:t>
            </a:r>
            <a:r>
              <a:rPr lang="pt-BR" baseline="0" dirty="0" err="1" smtClean="0"/>
              <a:t>results</a:t>
            </a:r>
            <a:r>
              <a:rPr lang="pt-BR" baseline="0" dirty="0" smtClean="0"/>
              <a:t> </a:t>
            </a:r>
            <a:r>
              <a:rPr lang="pt-BR" baseline="0" dirty="0" err="1" smtClean="0"/>
              <a:t>already</a:t>
            </a:r>
            <a:r>
              <a:rPr lang="pt-BR" baseline="0" dirty="0" smtClean="0"/>
              <a:t> go </a:t>
            </a:r>
            <a:r>
              <a:rPr lang="pt-BR" baseline="0" dirty="0" err="1" smtClean="0"/>
              <a:t>beyond</a:t>
            </a:r>
            <a:r>
              <a:rPr lang="pt-BR" baseline="0" dirty="0" smtClean="0"/>
              <a:t> </a:t>
            </a:r>
            <a:r>
              <a:rPr lang="pt-BR" baseline="0" dirty="0" err="1" smtClean="0"/>
              <a:t>our</a:t>
            </a:r>
            <a:r>
              <a:rPr lang="pt-BR" baseline="0" dirty="0" smtClean="0"/>
              <a:t> </a:t>
            </a:r>
            <a:r>
              <a:rPr lang="pt-BR" baseline="0" dirty="0" err="1" smtClean="0"/>
              <a:t>expectation</a:t>
            </a:r>
            <a:r>
              <a:rPr lang="pt-BR" baseline="0" dirty="0" smtClean="0"/>
              <a:t>. </a:t>
            </a:r>
            <a:r>
              <a:rPr lang="pt-BR" baseline="0" dirty="0" err="1" smtClean="0"/>
              <a:t>We</a:t>
            </a:r>
            <a:r>
              <a:rPr lang="pt-BR" baseline="0" dirty="0" smtClean="0"/>
              <a:t> </a:t>
            </a:r>
            <a:r>
              <a:rPr lang="pt-BR" baseline="0" dirty="0" err="1" smtClean="0"/>
              <a:t>managed</a:t>
            </a:r>
            <a:r>
              <a:rPr lang="pt-BR" baseline="0" dirty="0" smtClean="0"/>
              <a:t> </a:t>
            </a:r>
            <a:r>
              <a:rPr lang="pt-BR" baseline="0" dirty="0" err="1" smtClean="0"/>
              <a:t>to</a:t>
            </a:r>
            <a:r>
              <a:rPr lang="pt-BR" baseline="0" dirty="0" smtClean="0"/>
              <a:t> </a:t>
            </a:r>
            <a:r>
              <a:rPr lang="pt-BR" baseline="0" dirty="0" err="1" smtClean="0"/>
              <a:t>implement</a:t>
            </a:r>
            <a:r>
              <a:rPr lang="pt-BR" baseline="0" dirty="0" smtClean="0"/>
              <a:t> </a:t>
            </a:r>
            <a:r>
              <a:rPr lang="pt-BR" baseline="0" dirty="0" err="1" smtClean="0"/>
              <a:t>the</a:t>
            </a:r>
            <a:r>
              <a:rPr lang="pt-BR" baseline="0" dirty="0" smtClean="0"/>
              <a:t> </a:t>
            </a:r>
            <a:r>
              <a:rPr lang="pt-BR" baseline="0" dirty="0" err="1" smtClean="0"/>
              <a:t>tax</a:t>
            </a:r>
            <a:r>
              <a:rPr lang="pt-BR" baseline="0" dirty="0" smtClean="0"/>
              <a:t> </a:t>
            </a:r>
            <a:r>
              <a:rPr lang="pt-BR" baseline="0" dirty="0" err="1" smtClean="0"/>
              <a:t>exemption</a:t>
            </a:r>
            <a:r>
              <a:rPr lang="pt-BR" baseline="0" dirty="0" smtClean="0"/>
              <a:t> </a:t>
            </a:r>
            <a:r>
              <a:rPr lang="pt-BR" baseline="0" dirty="0" err="1" smtClean="0"/>
              <a:t>we’re</a:t>
            </a:r>
            <a:r>
              <a:rPr lang="pt-BR" baseline="0" dirty="0" smtClean="0"/>
              <a:t> </a:t>
            </a:r>
            <a:r>
              <a:rPr lang="pt-BR" baseline="0" dirty="0" err="1" smtClean="0"/>
              <a:t>seeking</a:t>
            </a:r>
            <a:r>
              <a:rPr lang="pt-BR" baseline="0" dirty="0" smtClean="0"/>
              <a:t> for in São Paulo, </a:t>
            </a:r>
            <a:r>
              <a:rPr lang="pt-BR" baseline="0" dirty="0" err="1" smtClean="0"/>
              <a:t>our</a:t>
            </a:r>
            <a:r>
              <a:rPr lang="pt-BR" baseline="0" dirty="0" smtClean="0"/>
              <a:t> </a:t>
            </a:r>
            <a:r>
              <a:rPr lang="pt-BR" baseline="0" dirty="0" err="1" smtClean="0"/>
              <a:t>message</a:t>
            </a:r>
            <a:r>
              <a:rPr lang="pt-BR" baseline="0" dirty="0" smtClean="0"/>
              <a:t> </a:t>
            </a:r>
            <a:r>
              <a:rPr lang="pt-BR" baseline="0" dirty="0" err="1" smtClean="0"/>
              <a:t>was</a:t>
            </a:r>
            <a:r>
              <a:rPr lang="pt-BR" baseline="0" dirty="0" smtClean="0"/>
              <a:t> spread </a:t>
            </a:r>
            <a:r>
              <a:rPr lang="pt-BR" baseline="0" dirty="0" err="1" smtClean="0"/>
              <a:t>and</a:t>
            </a:r>
            <a:r>
              <a:rPr lang="pt-BR" baseline="0" dirty="0" smtClean="0"/>
              <a:t> </a:t>
            </a:r>
            <a:r>
              <a:rPr lang="pt-BR" baseline="0" dirty="0" err="1" smtClean="0"/>
              <a:t>other</a:t>
            </a:r>
            <a:r>
              <a:rPr lang="pt-BR" baseline="0" dirty="0" smtClean="0"/>
              <a:t> </a:t>
            </a:r>
            <a:r>
              <a:rPr lang="pt-BR" baseline="0" dirty="0" err="1" smtClean="0"/>
              <a:t>communities</a:t>
            </a:r>
            <a:r>
              <a:rPr lang="pt-BR" baseline="0" dirty="0" smtClean="0"/>
              <a:t> are </a:t>
            </a:r>
            <a:r>
              <a:rPr lang="pt-BR" baseline="0" dirty="0" err="1" smtClean="0"/>
              <a:t>asking</a:t>
            </a:r>
            <a:r>
              <a:rPr lang="pt-BR" baseline="0" dirty="0" smtClean="0"/>
              <a:t> </a:t>
            </a:r>
            <a:r>
              <a:rPr lang="pt-BR" baseline="0" dirty="0" err="1" smtClean="0"/>
              <a:t>our</a:t>
            </a:r>
            <a:r>
              <a:rPr lang="pt-BR" baseline="0" dirty="0" smtClean="0"/>
              <a:t> solar </a:t>
            </a:r>
            <a:r>
              <a:rPr lang="pt-BR" baseline="0" dirty="0" err="1" smtClean="0"/>
              <a:t>multipliers</a:t>
            </a:r>
            <a:r>
              <a:rPr lang="pt-BR" baseline="0" dirty="0" smtClean="0"/>
              <a:t> help.</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13</a:t>
            </a:fld>
            <a:endParaRPr lang="pt-BR"/>
          </a:p>
        </p:txBody>
      </p:sp>
    </p:spTree>
    <p:extLst>
      <p:ext uri="{BB962C8B-B14F-4D97-AF65-F5344CB8AC3E}">
        <p14:creationId xmlns:p14="http://schemas.microsoft.com/office/powerpoint/2010/main" val="270941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this wasn’t enough to create all the engagement we’re seeking. So we’ve decided to select and train a group of 30 people – selected among more than 2000 candidates – that would help us train other people and spread the message that a better future is possible and sometimes it starts at your rooftop.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15</a:t>
            </a:fld>
            <a:endParaRPr lang="pt-BR"/>
          </a:p>
        </p:txBody>
      </p:sp>
    </p:spTree>
    <p:extLst>
      <p:ext uri="{BB962C8B-B14F-4D97-AF65-F5344CB8AC3E}">
        <p14:creationId xmlns:p14="http://schemas.microsoft.com/office/powerpoint/2010/main" val="140169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200" kern="1200" dirty="0" smtClean="0">
                <a:solidFill>
                  <a:schemeClr val="tx1"/>
                </a:solidFill>
                <a:effectLst/>
                <a:latin typeface="+mn-lt"/>
                <a:ea typeface="+mn-ea"/>
                <a:cs typeface="+mn-cs"/>
              </a:rPr>
              <a:t>To make this amazing group of people ready for their mission we’ve gathered them together for 3 days in which they’re instructed on how to cook with solar energy as well as how to produce electricity with it, install systems, lobby, etc. A pedagogue was there to make sure they also learned the best way to communicate and pass this knowledge</a:t>
            </a:r>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16</a:t>
            </a:fld>
            <a:endParaRPr lang="pt-BR"/>
          </a:p>
        </p:txBody>
      </p:sp>
    </p:spTree>
    <p:extLst>
      <p:ext uri="{BB962C8B-B14F-4D97-AF65-F5344CB8AC3E}">
        <p14:creationId xmlns:p14="http://schemas.microsoft.com/office/powerpoint/2010/main" val="4171165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month later they brought this knowledge for the two public schools we’ve previously selected. There, they installed the PV systems and developed lots of activities with the students, teachers and parents.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17</a:t>
            </a:fld>
            <a:endParaRPr lang="pt-BR"/>
          </a:p>
        </p:txBody>
      </p:sp>
    </p:spTree>
    <p:extLst>
      <p:ext uri="{BB962C8B-B14F-4D97-AF65-F5344CB8AC3E}">
        <p14:creationId xmlns:p14="http://schemas.microsoft.com/office/powerpoint/2010/main" val="1074979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stood 4 days in each school and still the results are amazing. XX students, YY parents and LL teachers are now more aware of the importance of solar energy for them and their community than they were before.  But that’s not all. As renewable energy also means jobs, our solar multipliers – as we kindly call them – were not alone.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18</a:t>
            </a:fld>
            <a:endParaRPr lang="pt-BR"/>
          </a:p>
        </p:txBody>
      </p:sp>
    </p:spTree>
    <p:extLst>
      <p:ext uri="{BB962C8B-B14F-4D97-AF65-F5344CB8AC3E}">
        <p14:creationId xmlns:p14="http://schemas.microsoft.com/office/powerpoint/2010/main" val="127646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In the first school they’ve also trained 4 young that were part of a government program to keep them alive and away from violence and drugs. At the end, one of this young – </a:t>
            </a:r>
            <a:r>
              <a:rPr lang="en-US" sz="1200" kern="1200" dirty="0" err="1" smtClean="0">
                <a:solidFill>
                  <a:schemeClr val="tx1"/>
                </a:solidFill>
                <a:effectLst/>
                <a:latin typeface="+mn-lt"/>
                <a:ea typeface="+mn-ea"/>
                <a:cs typeface="+mn-cs"/>
              </a:rPr>
              <a:t>Jeferson</a:t>
            </a:r>
            <a:r>
              <a:rPr lang="en-US" sz="1200" kern="1200" dirty="0" smtClean="0">
                <a:solidFill>
                  <a:schemeClr val="tx1"/>
                </a:solidFill>
                <a:effectLst/>
                <a:latin typeface="+mn-lt"/>
                <a:ea typeface="+mn-ea"/>
                <a:cs typeface="+mn-cs"/>
              </a:rPr>
              <a:t>, from the picture -, was hired by the solar company that was helping us.</a:t>
            </a:r>
            <a:endParaRPr lang="pt-BR" sz="1200" kern="1200" dirty="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19</a:t>
            </a:fld>
            <a:endParaRPr lang="pt-BR"/>
          </a:p>
        </p:txBody>
      </p:sp>
    </p:spTree>
    <p:extLst>
      <p:ext uri="{BB962C8B-B14F-4D97-AF65-F5344CB8AC3E}">
        <p14:creationId xmlns:p14="http://schemas.microsoft.com/office/powerpoint/2010/main" val="2018125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a:t>
            </a:r>
            <a:r>
              <a:rPr lang="pt-BR" dirty="0" err="1" smtClean="0"/>
              <a:t>months</a:t>
            </a:r>
            <a:r>
              <a:rPr lang="pt-BR" dirty="0" smtClean="0"/>
              <a:t> </a:t>
            </a:r>
            <a:r>
              <a:rPr lang="pt-BR" dirty="0" err="1" smtClean="0"/>
              <a:t>after</a:t>
            </a:r>
            <a:r>
              <a:rPr lang="pt-BR" dirty="0" smtClean="0"/>
              <a:t> </a:t>
            </a:r>
            <a:r>
              <a:rPr lang="pt-BR" dirty="0" err="1" smtClean="0"/>
              <a:t>our</a:t>
            </a:r>
            <a:r>
              <a:rPr lang="pt-BR" baseline="0" dirty="0" smtClean="0"/>
              <a:t> </a:t>
            </a:r>
            <a:r>
              <a:rPr lang="pt-BR" baseline="0" dirty="0" err="1" smtClean="0"/>
              <a:t>project</a:t>
            </a:r>
            <a:r>
              <a:rPr lang="pt-BR" baseline="0" dirty="0" smtClean="0"/>
              <a:t> </a:t>
            </a:r>
            <a:r>
              <a:rPr lang="pt-BR" baseline="0" dirty="0" err="1" smtClean="0"/>
              <a:t>went</a:t>
            </a:r>
            <a:r>
              <a:rPr lang="pt-BR" baseline="0" dirty="0" smtClean="0"/>
              <a:t> </a:t>
            </a:r>
            <a:r>
              <a:rPr lang="pt-BR" baseline="0" dirty="0" err="1" smtClean="0"/>
              <a:t>live</a:t>
            </a:r>
            <a:r>
              <a:rPr lang="pt-BR" baseline="0" dirty="0" smtClean="0"/>
              <a:t>, </a:t>
            </a:r>
            <a:r>
              <a:rPr lang="pt-BR" baseline="0" dirty="0" err="1" smtClean="0"/>
              <a:t>results</a:t>
            </a:r>
            <a:r>
              <a:rPr lang="pt-BR" baseline="0" dirty="0" smtClean="0"/>
              <a:t> </a:t>
            </a:r>
            <a:r>
              <a:rPr lang="pt-BR" baseline="0" dirty="0" err="1" smtClean="0"/>
              <a:t>already</a:t>
            </a:r>
            <a:r>
              <a:rPr lang="pt-BR" baseline="0" dirty="0" smtClean="0"/>
              <a:t> go </a:t>
            </a:r>
            <a:r>
              <a:rPr lang="pt-BR" baseline="0" dirty="0" err="1" smtClean="0"/>
              <a:t>beyond</a:t>
            </a:r>
            <a:r>
              <a:rPr lang="pt-BR" baseline="0" dirty="0" smtClean="0"/>
              <a:t> </a:t>
            </a:r>
            <a:r>
              <a:rPr lang="pt-BR" baseline="0" dirty="0" err="1" smtClean="0"/>
              <a:t>our</a:t>
            </a:r>
            <a:r>
              <a:rPr lang="pt-BR" baseline="0" dirty="0" smtClean="0"/>
              <a:t> </a:t>
            </a:r>
            <a:r>
              <a:rPr lang="pt-BR" baseline="0" dirty="0" err="1" smtClean="0"/>
              <a:t>expectation</a:t>
            </a:r>
            <a:r>
              <a:rPr lang="pt-BR" baseline="0" dirty="0" smtClean="0"/>
              <a:t>. </a:t>
            </a:r>
            <a:r>
              <a:rPr lang="pt-BR" baseline="0" dirty="0" err="1" smtClean="0"/>
              <a:t>We</a:t>
            </a:r>
            <a:r>
              <a:rPr lang="pt-BR" baseline="0" dirty="0" smtClean="0"/>
              <a:t> </a:t>
            </a:r>
            <a:r>
              <a:rPr lang="pt-BR" baseline="0" dirty="0" err="1" smtClean="0"/>
              <a:t>managed</a:t>
            </a:r>
            <a:r>
              <a:rPr lang="pt-BR" baseline="0" dirty="0" smtClean="0"/>
              <a:t> </a:t>
            </a:r>
            <a:r>
              <a:rPr lang="pt-BR" baseline="0" dirty="0" err="1" smtClean="0"/>
              <a:t>to</a:t>
            </a:r>
            <a:r>
              <a:rPr lang="pt-BR" baseline="0" dirty="0" smtClean="0"/>
              <a:t> </a:t>
            </a:r>
            <a:r>
              <a:rPr lang="pt-BR" baseline="0" dirty="0" err="1" smtClean="0"/>
              <a:t>implement</a:t>
            </a:r>
            <a:r>
              <a:rPr lang="pt-BR" baseline="0" dirty="0" smtClean="0"/>
              <a:t> </a:t>
            </a:r>
            <a:r>
              <a:rPr lang="pt-BR" baseline="0" dirty="0" err="1" smtClean="0"/>
              <a:t>the</a:t>
            </a:r>
            <a:r>
              <a:rPr lang="pt-BR" baseline="0" dirty="0" smtClean="0"/>
              <a:t> </a:t>
            </a:r>
            <a:r>
              <a:rPr lang="pt-BR" baseline="0" dirty="0" err="1" smtClean="0"/>
              <a:t>tax</a:t>
            </a:r>
            <a:r>
              <a:rPr lang="pt-BR" baseline="0" dirty="0" smtClean="0"/>
              <a:t> </a:t>
            </a:r>
            <a:r>
              <a:rPr lang="pt-BR" baseline="0" dirty="0" err="1" smtClean="0"/>
              <a:t>exemption</a:t>
            </a:r>
            <a:r>
              <a:rPr lang="pt-BR" baseline="0" dirty="0" smtClean="0"/>
              <a:t> </a:t>
            </a:r>
            <a:r>
              <a:rPr lang="pt-BR" baseline="0" dirty="0" err="1" smtClean="0"/>
              <a:t>we’re</a:t>
            </a:r>
            <a:r>
              <a:rPr lang="pt-BR" baseline="0" dirty="0" smtClean="0"/>
              <a:t> </a:t>
            </a:r>
            <a:r>
              <a:rPr lang="pt-BR" baseline="0" dirty="0" err="1" smtClean="0"/>
              <a:t>seeking</a:t>
            </a:r>
            <a:r>
              <a:rPr lang="pt-BR" baseline="0" dirty="0" smtClean="0"/>
              <a:t> for in São Paulo, </a:t>
            </a:r>
            <a:r>
              <a:rPr lang="pt-BR" baseline="0" dirty="0" err="1" smtClean="0"/>
              <a:t>our</a:t>
            </a:r>
            <a:r>
              <a:rPr lang="pt-BR" baseline="0" dirty="0" smtClean="0"/>
              <a:t> </a:t>
            </a:r>
            <a:r>
              <a:rPr lang="pt-BR" baseline="0" dirty="0" err="1" smtClean="0"/>
              <a:t>message</a:t>
            </a:r>
            <a:r>
              <a:rPr lang="pt-BR" baseline="0" dirty="0" smtClean="0"/>
              <a:t> </a:t>
            </a:r>
            <a:r>
              <a:rPr lang="pt-BR" baseline="0" dirty="0" err="1" smtClean="0"/>
              <a:t>was</a:t>
            </a:r>
            <a:r>
              <a:rPr lang="pt-BR" baseline="0" dirty="0" smtClean="0"/>
              <a:t> spread </a:t>
            </a:r>
            <a:r>
              <a:rPr lang="pt-BR" baseline="0" dirty="0" err="1" smtClean="0"/>
              <a:t>and</a:t>
            </a:r>
            <a:r>
              <a:rPr lang="pt-BR" baseline="0" dirty="0" smtClean="0"/>
              <a:t> </a:t>
            </a:r>
            <a:r>
              <a:rPr lang="pt-BR" baseline="0" dirty="0" err="1" smtClean="0"/>
              <a:t>other</a:t>
            </a:r>
            <a:r>
              <a:rPr lang="pt-BR" baseline="0" dirty="0" smtClean="0"/>
              <a:t> </a:t>
            </a:r>
            <a:r>
              <a:rPr lang="pt-BR" baseline="0" dirty="0" err="1" smtClean="0"/>
              <a:t>communities</a:t>
            </a:r>
            <a:r>
              <a:rPr lang="pt-BR" baseline="0" dirty="0" smtClean="0"/>
              <a:t> are </a:t>
            </a:r>
            <a:r>
              <a:rPr lang="pt-BR" baseline="0" dirty="0" err="1" smtClean="0"/>
              <a:t>asking</a:t>
            </a:r>
            <a:r>
              <a:rPr lang="pt-BR" baseline="0" dirty="0" smtClean="0"/>
              <a:t> </a:t>
            </a:r>
            <a:r>
              <a:rPr lang="pt-BR" baseline="0" dirty="0" err="1" smtClean="0"/>
              <a:t>our</a:t>
            </a:r>
            <a:r>
              <a:rPr lang="pt-BR" baseline="0" dirty="0" smtClean="0"/>
              <a:t> solar </a:t>
            </a:r>
            <a:r>
              <a:rPr lang="pt-BR" baseline="0" dirty="0" err="1" smtClean="0"/>
              <a:t>multipliers</a:t>
            </a:r>
            <a:r>
              <a:rPr lang="pt-BR" baseline="0" dirty="0" smtClean="0"/>
              <a:t> help.</a:t>
            </a:r>
            <a:endParaRPr lang="pt-BR" dirty="0" smtClean="0"/>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20</a:t>
            </a:fld>
            <a:endParaRPr lang="pt-BR"/>
          </a:p>
        </p:txBody>
      </p:sp>
    </p:spTree>
    <p:extLst>
      <p:ext uri="{BB962C8B-B14F-4D97-AF65-F5344CB8AC3E}">
        <p14:creationId xmlns:p14="http://schemas.microsoft.com/office/powerpoint/2010/main" val="27094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2</a:t>
            </a:fld>
            <a:endParaRPr lang="pt-BR"/>
          </a:p>
        </p:txBody>
      </p:sp>
    </p:spTree>
    <p:extLst>
      <p:ext uri="{BB962C8B-B14F-4D97-AF65-F5344CB8AC3E}">
        <p14:creationId xmlns:p14="http://schemas.microsoft.com/office/powerpoint/2010/main" val="1442034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installed systems will provide an economy of US$10,000 every year due to the reduction of electricity bill. But as the system belongs to all the community, we didn’t feel like it was fair for the public power to behold all these savings.  </a:t>
            </a:r>
            <a:endParaRPr lang="pt-BR" sz="1200" kern="1200" dirty="0" smtClean="0">
              <a:solidFill>
                <a:schemeClr val="tx1"/>
              </a:solidFill>
              <a:effectLst/>
              <a:latin typeface="+mn-lt"/>
              <a:ea typeface="+mn-ea"/>
              <a:cs typeface="+mn-cs"/>
            </a:endParaRPr>
          </a:p>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21</a:t>
            </a:fld>
            <a:endParaRPr lang="pt-BR"/>
          </a:p>
        </p:txBody>
      </p:sp>
    </p:spTree>
    <p:extLst>
      <p:ext uri="{BB962C8B-B14F-4D97-AF65-F5344CB8AC3E}">
        <p14:creationId xmlns:p14="http://schemas.microsoft.com/office/powerpoint/2010/main" val="3226767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23</a:t>
            </a:fld>
            <a:endParaRPr lang="pt-BR"/>
          </a:p>
        </p:txBody>
      </p:sp>
    </p:spTree>
    <p:extLst>
      <p:ext uri="{BB962C8B-B14F-4D97-AF65-F5344CB8AC3E}">
        <p14:creationId xmlns:p14="http://schemas.microsoft.com/office/powerpoint/2010/main" val="1442034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3</a:t>
            </a:fld>
            <a:endParaRPr lang="pt-BR"/>
          </a:p>
        </p:txBody>
      </p:sp>
    </p:spTree>
    <p:extLst>
      <p:ext uri="{BB962C8B-B14F-4D97-AF65-F5344CB8AC3E}">
        <p14:creationId xmlns:p14="http://schemas.microsoft.com/office/powerpoint/2010/main" val="144203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Opportunity to point out the problems, connect them to the reality, propose solutions and demand public policies that will help solve the problem.</a:t>
            </a:r>
            <a:r>
              <a:rPr lang="en-US" sz="1200" kern="1200" baseline="0" dirty="0" smtClean="0">
                <a:solidFill>
                  <a:schemeClr val="tx1"/>
                </a:solidFill>
                <a:effectLst/>
                <a:latin typeface="+mn-lt"/>
                <a:ea typeface="+mn-ea"/>
                <a:cs typeface="+mn-cs"/>
              </a:rPr>
              <a:t> In our case, the message we wanted to spread is that </a:t>
            </a:r>
            <a:r>
              <a:rPr lang="en-US" sz="1200" kern="1200" dirty="0" smtClean="0">
                <a:solidFill>
                  <a:schemeClr val="tx1"/>
                </a:solidFill>
                <a:effectLst/>
                <a:latin typeface="+mn-lt"/>
                <a:ea typeface="+mn-ea"/>
                <a:cs typeface="+mn-cs"/>
              </a:rPr>
              <a:t>Solar energy is the solution our country needs, since it may help us solve many different issues. But first we need public power to invest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4</a:t>
            </a:fld>
            <a:endParaRPr lang="pt-BR"/>
          </a:p>
        </p:txBody>
      </p:sp>
    </p:spTree>
    <p:extLst>
      <p:ext uri="{BB962C8B-B14F-4D97-AF65-F5344CB8AC3E}">
        <p14:creationId xmlns:p14="http://schemas.microsoft.com/office/powerpoint/2010/main" val="2706929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Among the many tactics available, we’ve</a:t>
            </a:r>
            <a:r>
              <a:rPr lang="en-US" sz="1200" kern="1200" baseline="0" dirty="0" smtClean="0">
                <a:solidFill>
                  <a:schemeClr val="tx1"/>
                </a:solidFill>
                <a:effectLst/>
                <a:latin typeface="+mn-lt"/>
                <a:ea typeface="+mn-ea"/>
                <a:cs typeface="+mn-cs"/>
              </a:rPr>
              <a:t> decided that a showcase would be a good way to start addressing our message. Also, we’ve established some conditions for it, which are: Engagement; Awareness; Social benefits; People to feel touched or connected with it (in order to help us finance it).</a:t>
            </a:r>
          </a:p>
          <a:p>
            <a:pPr lvl="0"/>
            <a:endParaRPr lang="en-US"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5</a:t>
            </a:fld>
            <a:endParaRPr lang="pt-BR"/>
          </a:p>
        </p:txBody>
      </p:sp>
    </p:spTree>
    <p:extLst>
      <p:ext uri="{BB962C8B-B14F-4D97-AF65-F5344CB8AC3E}">
        <p14:creationId xmlns:p14="http://schemas.microsoft.com/office/powerpoint/2010/main" val="2706929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0"/>
            <a:r>
              <a:rPr lang="en-US" sz="1200" kern="1200" smtClean="0">
                <a:solidFill>
                  <a:schemeClr val="tx1"/>
                </a:solidFill>
                <a:effectLst/>
                <a:latin typeface="+mn-lt"/>
                <a:ea typeface="+mn-ea"/>
                <a:cs typeface="+mn-cs"/>
              </a:rPr>
              <a:t>Among the many tactics available, we’ve</a:t>
            </a:r>
            <a:r>
              <a:rPr lang="en-US" sz="1200" kern="1200" baseline="0" smtClean="0">
                <a:solidFill>
                  <a:schemeClr val="tx1"/>
                </a:solidFill>
                <a:effectLst/>
                <a:latin typeface="+mn-lt"/>
                <a:ea typeface="+mn-ea"/>
                <a:cs typeface="+mn-cs"/>
              </a:rPr>
              <a:t> decided that a showcase would be a good way to start addressing our message. Also, we’ve established some conditions for it, which are: Engagement; Awareness; Social benefits; People to feel touched or connected with it (in order to help us finance it).</a:t>
            </a:r>
          </a:p>
          <a:p>
            <a:pPr lvl="0"/>
            <a:endParaRPr lang="en-US" sz="1200" kern="1200" dirty="0" smtClean="0">
              <a:solidFill>
                <a:schemeClr val="tx1"/>
              </a:solidFill>
              <a:effectLst/>
              <a:latin typeface="+mn-lt"/>
              <a:ea typeface="+mn-ea"/>
              <a:cs typeface="+mn-cs"/>
            </a:endParaRPr>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6</a:t>
            </a:fld>
            <a:endParaRPr lang="pt-BR"/>
          </a:p>
        </p:txBody>
      </p:sp>
    </p:spTree>
    <p:extLst>
      <p:ext uri="{BB962C8B-B14F-4D97-AF65-F5344CB8AC3E}">
        <p14:creationId xmlns:p14="http://schemas.microsoft.com/office/powerpoint/2010/main" val="2706929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smtClean="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7</a:t>
            </a:fld>
            <a:endParaRPr lang="pt-BR"/>
          </a:p>
        </p:txBody>
      </p:sp>
    </p:spTree>
    <p:extLst>
      <p:ext uri="{BB962C8B-B14F-4D97-AF65-F5344CB8AC3E}">
        <p14:creationId xmlns:p14="http://schemas.microsoft.com/office/powerpoint/2010/main" val="2842890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8</a:t>
            </a:fld>
            <a:endParaRPr lang="pt-BR"/>
          </a:p>
        </p:txBody>
      </p:sp>
    </p:spTree>
    <p:extLst>
      <p:ext uri="{BB962C8B-B14F-4D97-AF65-F5344CB8AC3E}">
        <p14:creationId xmlns:p14="http://schemas.microsoft.com/office/powerpoint/2010/main" val="2663375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dirty="0"/>
          </a:p>
        </p:txBody>
      </p:sp>
      <p:sp>
        <p:nvSpPr>
          <p:cNvPr id="4" name="Espaço Reservado para Número de Slide 3"/>
          <p:cNvSpPr>
            <a:spLocks noGrp="1"/>
          </p:cNvSpPr>
          <p:nvPr>
            <p:ph type="sldNum" sz="quarter" idx="10"/>
          </p:nvPr>
        </p:nvSpPr>
        <p:spPr/>
        <p:txBody>
          <a:bodyPr/>
          <a:lstStyle/>
          <a:p>
            <a:fld id="{729B557E-749D-4E34-8E62-4EB40B84A0F8}" type="slidenum">
              <a:rPr lang="pt-BR" smtClean="0"/>
              <a:t>9</a:t>
            </a:fld>
            <a:endParaRPr lang="pt-BR"/>
          </a:p>
        </p:txBody>
      </p:sp>
    </p:spTree>
    <p:extLst>
      <p:ext uri="{BB962C8B-B14F-4D97-AF65-F5344CB8AC3E}">
        <p14:creationId xmlns:p14="http://schemas.microsoft.com/office/powerpoint/2010/main" val="2601207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0EB905F-2543-40CC-896A-9BF28A426368}" type="datetimeFigureOut">
              <a:rPr lang="pt-BR" smtClean="0"/>
              <a:t>14/05/2015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170093754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0EB905F-2543-40CC-896A-9BF28A426368}" type="datetimeFigureOut">
              <a:rPr lang="pt-BR" smtClean="0"/>
              <a:t>14/05/2015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296654358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0EB905F-2543-40CC-896A-9BF28A426368}" type="datetimeFigureOut">
              <a:rPr lang="pt-BR" smtClean="0"/>
              <a:t>14/05/2015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1717306717"/>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2" descr="casinha branca.wmf"/>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6654" y="38100"/>
            <a:ext cx="59348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Rectangle 2"/>
          <p:cNvSpPr>
            <a:spLocks noGrp="1" noChangeArrowheads="1"/>
          </p:cNvSpPr>
          <p:nvPr>
            <p:ph type="ctrTitle"/>
          </p:nvPr>
        </p:nvSpPr>
        <p:spPr>
          <a:xfrm>
            <a:off x="685800" y="2130429"/>
            <a:ext cx="7772400" cy="1470025"/>
          </a:xfrm>
        </p:spPr>
        <p:txBody>
          <a:bodyPr/>
          <a:lstStyle>
            <a:lvl1pPr>
              <a:defRPr/>
            </a:lvl1pPr>
          </a:lstStyle>
          <a:p>
            <a:r>
              <a:rPr lang="en-US"/>
              <a:t>Título da Aula</a:t>
            </a:r>
          </a:p>
        </p:txBody>
      </p:sp>
      <p:sp>
        <p:nvSpPr>
          <p:cNvPr id="13315" name="Rectangle 3"/>
          <p:cNvSpPr>
            <a:spLocks noGrp="1" noChangeArrowheads="1"/>
          </p:cNvSpPr>
          <p:nvPr>
            <p:ph type="subTitle" idx="1"/>
          </p:nvPr>
        </p:nvSpPr>
        <p:spPr>
          <a:xfrm>
            <a:off x="1371600" y="3886200"/>
            <a:ext cx="6400800" cy="1752600"/>
          </a:xfrm>
        </p:spPr>
        <p:txBody>
          <a:bodyPr/>
          <a:lstStyle>
            <a:lvl1pPr marL="0" indent="0" algn="ctr">
              <a:defRPr>
                <a:solidFill>
                  <a:srgbClr val="006600"/>
                </a:solidFill>
              </a:defRPr>
            </a:lvl1pPr>
          </a:lstStyle>
          <a:p>
            <a:r>
              <a:rPr lang="pt-BR"/>
              <a:t>Nome do Docente</a:t>
            </a:r>
            <a:endParaRPr lang="en-US"/>
          </a:p>
        </p:txBody>
      </p:sp>
    </p:spTree>
    <p:extLst>
      <p:ext uri="{BB962C8B-B14F-4D97-AF65-F5344CB8AC3E}">
        <p14:creationId xmlns:p14="http://schemas.microsoft.com/office/powerpoint/2010/main" val="2746032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157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54523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9141"/>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9141"/>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484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325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74938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44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732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0EB905F-2543-40CC-896A-9BF28A426368}" type="datetimeFigureOut">
              <a:rPr lang="pt-BR" smtClean="0"/>
              <a:t>14/05/2015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173222774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6273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4724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549275"/>
            <a:ext cx="2058988" cy="5576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549275"/>
            <a:ext cx="6029325"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7150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923" y="549276"/>
            <a:ext cx="8229600" cy="1285875"/>
          </a:xfrm>
        </p:spPr>
        <p:txBody>
          <a:bodyPr/>
          <a:lstStyle/>
          <a:p>
            <a:r>
              <a:rPr lang="pt-PT" smtClean="0"/>
              <a:t>Click to edit Master title style</a:t>
            </a:r>
            <a:endParaRPr lang="en-US"/>
          </a:p>
        </p:txBody>
      </p:sp>
      <p:sp>
        <p:nvSpPr>
          <p:cNvPr id="3" name="Text Placeholder 2"/>
          <p:cNvSpPr>
            <a:spLocks noGrp="1"/>
          </p:cNvSpPr>
          <p:nvPr>
            <p:ph type="body" sz="half" idx="1"/>
          </p:nvPr>
        </p:nvSpPr>
        <p:spPr>
          <a:xfrm>
            <a:off x="457200" y="1989139"/>
            <a:ext cx="4044462" cy="41370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half" idx="2"/>
          </p:nvPr>
        </p:nvSpPr>
        <p:spPr>
          <a:xfrm>
            <a:off x="4642338" y="1989139"/>
            <a:ext cx="4044462" cy="41370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2542894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68923" y="549276"/>
            <a:ext cx="8229600" cy="1285875"/>
          </a:xfrm>
        </p:spPr>
        <p:txBody>
          <a:bodyPr/>
          <a:lstStyle/>
          <a:p>
            <a:r>
              <a:rPr lang="pt-PT" smtClean="0"/>
              <a:t>Click to edit Master title style</a:t>
            </a:r>
            <a:endParaRPr lang="en-US"/>
          </a:p>
        </p:txBody>
      </p:sp>
      <p:sp>
        <p:nvSpPr>
          <p:cNvPr id="3" name="Content Placeholder 2"/>
          <p:cNvSpPr>
            <a:spLocks noGrp="1"/>
          </p:cNvSpPr>
          <p:nvPr>
            <p:ph sz="half" idx="1"/>
          </p:nvPr>
        </p:nvSpPr>
        <p:spPr>
          <a:xfrm>
            <a:off x="457200" y="1989139"/>
            <a:ext cx="4044462" cy="4137025"/>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4" name="Content Placeholder 3"/>
          <p:cNvSpPr>
            <a:spLocks noGrp="1"/>
          </p:cNvSpPr>
          <p:nvPr>
            <p:ph sz="quarter" idx="2"/>
          </p:nvPr>
        </p:nvSpPr>
        <p:spPr>
          <a:xfrm>
            <a:off x="4642338" y="1989138"/>
            <a:ext cx="4044462" cy="1992312"/>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
        <p:nvSpPr>
          <p:cNvPr id="5" name="Content Placeholder 4"/>
          <p:cNvSpPr>
            <a:spLocks noGrp="1"/>
          </p:cNvSpPr>
          <p:nvPr>
            <p:ph sz="quarter" idx="3"/>
          </p:nvPr>
        </p:nvSpPr>
        <p:spPr>
          <a:xfrm>
            <a:off x="4642338" y="4133851"/>
            <a:ext cx="4044462" cy="1992313"/>
          </a:xfrm>
        </p:spPr>
        <p:txBody>
          <a:bodyPr/>
          <a:lstStyle/>
          <a:p>
            <a:pPr lvl="0"/>
            <a:r>
              <a:rPr lang="pt-PT" smtClean="0"/>
              <a:t>Click to edit Master text styles</a:t>
            </a:r>
          </a:p>
          <a:p>
            <a:pPr lvl="1"/>
            <a:r>
              <a:rPr lang="pt-PT" smtClean="0"/>
              <a:t>Second level</a:t>
            </a:r>
          </a:p>
          <a:p>
            <a:pPr lvl="2"/>
            <a:r>
              <a:rPr lang="pt-PT" smtClean="0"/>
              <a:t>Third level</a:t>
            </a:r>
          </a:p>
          <a:p>
            <a:pPr lvl="3"/>
            <a:r>
              <a:rPr lang="pt-PT" smtClean="0"/>
              <a:t>Fourth level</a:t>
            </a:r>
          </a:p>
          <a:p>
            <a:pPr lvl="4"/>
            <a:r>
              <a:rPr lang="pt-PT" smtClean="0"/>
              <a:t>Fifth level</a:t>
            </a:r>
            <a:endParaRPr lang="en-US"/>
          </a:p>
        </p:txBody>
      </p:sp>
    </p:spTree>
    <p:extLst>
      <p:ext uri="{BB962C8B-B14F-4D97-AF65-F5344CB8AC3E}">
        <p14:creationId xmlns:p14="http://schemas.microsoft.com/office/powerpoint/2010/main" val="147159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20EB905F-2543-40CC-896A-9BF28A426368}" type="datetimeFigureOut">
              <a:rPr lang="pt-BR" smtClean="0"/>
              <a:t>14/05/2015</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270837003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0EB905F-2543-40CC-896A-9BF28A426368}" type="datetimeFigureOut">
              <a:rPr lang="pt-BR" smtClean="0"/>
              <a:t>14/05/2015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2237567667"/>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0EB905F-2543-40CC-896A-9BF28A426368}" type="datetimeFigureOut">
              <a:rPr lang="pt-BR" smtClean="0"/>
              <a:t>14/05/2015</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13130939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20EB905F-2543-40CC-896A-9BF28A426368}" type="datetimeFigureOut">
              <a:rPr lang="pt-BR" smtClean="0"/>
              <a:t>14/05/2015</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1010310190"/>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0EB905F-2543-40CC-896A-9BF28A426368}" type="datetimeFigureOut">
              <a:rPr lang="pt-BR" smtClean="0"/>
              <a:t>14/05/2015</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150786549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0EB905F-2543-40CC-896A-9BF28A426368}" type="datetimeFigureOut">
              <a:rPr lang="pt-BR" smtClean="0"/>
              <a:t>14/05/2015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3585427848"/>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20EB905F-2543-40CC-896A-9BF28A426368}" type="datetimeFigureOut">
              <a:rPr lang="pt-BR" smtClean="0"/>
              <a:t>14/05/2015</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6584467-8AF8-4BE6-8DF4-9EB6521EECFC}" type="slidenum">
              <a:rPr lang="pt-BR" smtClean="0"/>
              <a:t>‹nº›</a:t>
            </a:fld>
            <a:endParaRPr lang="pt-BR"/>
          </a:p>
        </p:txBody>
      </p:sp>
    </p:spTree>
    <p:extLst>
      <p:ext uri="{BB962C8B-B14F-4D97-AF65-F5344CB8AC3E}">
        <p14:creationId xmlns:p14="http://schemas.microsoft.com/office/powerpoint/2010/main" val="27181522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EB905F-2543-40CC-896A-9BF28A426368}" type="datetimeFigureOut">
              <a:rPr lang="pt-BR" smtClean="0"/>
              <a:t>14/05/2015</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84467-8AF8-4BE6-8DF4-9EB6521EECFC}" type="slidenum">
              <a:rPr lang="pt-BR" smtClean="0"/>
              <a:t>‹nº›</a:t>
            </a:fld>
            <a:endParaRPr lang="pt-BR"/>
          </a:p>
        </p:txBody>
      </p:sp>
    </p:spTree>
    <p:extLst>
      <p:ext uri="{BB962C8B-B14F-4D97-AF65-F5344CB8AC3E}">
        <p14:creationId xmlns:p14="http://schemas.microsoft.com/office/powerpoint/2010/main" val="3057501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923" y="549276"/>
            <a:ext cx="8229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Clique para editar o estilo do título mestre</a:t>
            </a:r>
          </a:p>
        </p:txBody>
      </p:sp>
      <p:sp>
        <p:nvSpPr>
          <p:cNvPr id="1027" name="Rectangle 3"/>
          <p:cNvSpPr>
            <a:spLocks noGrp="1" noChangeArrowheads="1"/>
          </p:cNvSpPr>
          <p:nvPr>
            <p:ph type="body" idx="1"/>
          </p:nvPr>
        </p:nvSpPr>
        <p:spPr bwMode="auto">
          <a:xfrm>
            <a:off x="457200" y="1989139"/>
            <a:ext cx="8229600"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Clique para editar os estilos do texto mestre</a:t>
            </a:r>
          </a:p>
          <a:p>
            <a:pPr lvl="1"/>
            <a:r>
              <a:rPr lang="en-US" altLang="en-US" smtClean="0"/>
              <a:t>Segundo nível</a:t>
            </a:r>
          </a:p>
          <a:p>
            <a:pPr lvl="2"/>
            <a:r>
              <a:rPr lang="en-US" altLang="en-US" smtClean="0"/>
              <a:t>Terceiro nível</a:t>
            </a:r>
          </a:p>
          <a:p>
            <a:pPr lvl="3"/>
            <a:r>
              <a:rPr lang="en-US" altLang="en-US" smtClean="0"/>
              <a:t>Quarto nível</a:t>
            </a:r>
          </a:p>
          <a:p>
            <a:pPr lvl="4"/>
            <a:r>
              <a:rPr lang="en-US" altLang="en-US" smtClean="0"/>
              <a:t>Quinto nível</a:t>
            </a:r>
          </a:p>
        </p:txBody>
      </p:sp>
      <p:pic>
        <p:nvPicPr>
          <p:cNvPr id="1028" name="Picture 12" descr="casinha branca.wmf"/>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396654" y="38100"/>
            <a:ext cx="593481"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11"/>
          <p:cNvSpPr>
            <a:spLocks noChangeArrowheads="1"/>
          </p:cNvSpPr>
          <p:nvPr userDrawn="1"/>
        </p:nvSpPr>
        <p:spPr bwMode="auto">
          <a:xfrm>
            <a:off x="0" y="6248400"/>
            <a:ext cx="9144000" cy="609600"/>
          </a:xfrm>
          <a:prstGeom prst="rect">
            <a:avLst/>
          </a:prstGeom>
          <a:solidFill>
            <a:srgbClr val="66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Bef>
                <a:spcPct val="0"/>
              </a:spcBef>
              <a:spcAft>
                <a:spcPct val="0"/>
              </a:spcAft>
              <a:defRPr/>
            </a:pPr>
            <a:r>
              <a:rPr lang="pt-BR" altLang="en-US" sz="1400" b="1" smtClean="0">
                <a:solidFill>
                  <a:srgbClr val="FFFFFF"/>
                </a:solidFill>
              </a:rPr>
              <a:t>Capacitação de Energia I: Conceitos básicos, Energias Renováveis, Impactos Socioambientais  </a:t>
            </a:r>
            <a:r>
              <a:rPr lang="pt-BR" altLang="en-US" sz="1800" smtClean="0">
                <a:solidFill>
                  <a:srgbClr val="000000"/>
                </a:solidFill>
              </a:rPr>
              <a:t> </a:t>
            </a:r>
          </a:p>
        </p:txBody>
      </p:sp>
    </p:spTree>
    <p:extLst>
      <p:ext uri="{BB962C8B-B14F-4D97-AF65-F5344CB8AC3E}">
        <p14:creationId xmlns:p14="http://schemas.microsoft.com/office/powerpoint/2010/main" val="237579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rgbClr val="CCCC00"/>
          </a:solidFill>
          <a:latin typeface="+mj-lt"/>
          <a:ea typeface="ＭＳ Ｐゴシック" charset="0"/>
          <a:cs typeface="+mj-cs"/>
        </a:defRPr>
      </a:lvl1pPr>
      <a:lvl2pPr algn="ctr" rtl="0" eaLnBrk="0" fontAlgn="base" hangingPunct="0">
        <a:spcBef>
          <a:spcPct val="0"/>
        </a:spcBef>
        <a:spcAft>
          <a:spcPct val="0"/>
        </a:spcAft>
        <a:defRPr sz="4400">
          <a:solidFill>
            <a:srgbClr val="CCCC00"/>
          </a:solidFill>
          <a:latin typeface="Arial" pitchFamily="34" charset="0"/>
          <a:ea typeface="ＭＳ Ｐゴシック" charset="0"/>
          <a:cs typeface="Arial" pitchFamily="34" charset="0"/>
        </a:defRPr>
      </a:lvl2pPr>
      <a:lvl3pPr algn="ctr" rtl="0" eaLnBrk="0" fontAlgn="base" hangingPunct="0">
        <a:spcBef>
          <a:spcPct val="0"/>
        </a:spcBef>
        <a:spcAft>
          <a:spcPct val="0"/>
        </a:spcAft>
        <a:defRPr sz="4400">
          <a:solidFill>
            <a:srgbClr val="CCCC00"/>
          </a:solidFill>
          <a:latin typeface="Arial" pitchFamily="34" charset="0"/>
          <a:ea typeface="ＭＳ Ｐゴシック" charset="0"/>
          <a:cs typeface="Arial" pitchFamily="34" charset="0"/>
        </a:defRPr>
      </a:lvl3pPr>
      <a:lvl4pPr algn="ctr" rtl="0" eaLnBrk="0" fontAlgn="base" hangingPunct="0">
        <a:spcBef>
          <a:spcPct val="0"/>
        </a:spcBef>
        <a:spcAft>
          <a:spcPct val="0"/>
        </a:spcAft>
        <a:defRPr sz="4400">
          <a:solidFill>
            <a:srgbClr val="CCCC00"/>
          </a:solidFill>
          <a:latin typeface="Arial" pitchFamily="34" charset="0"/>
          <a:ea typeface="ＭＳ Ｐゴシック" charset="0"/>
          <a:cs typeface="Arial" pitchFamily="34" charset="0"/>
        </a:defRPr>
      </a:lvl4pPr>
      <a:lvl5pPr algn="ctr" rtl="0" eaLnBrk="0" fontAlgn="base" hangingPunct="0">
        <a:spcBef>
          <a:spcPct val="0"/>
        </a:spcBef>
        <a:spcAft>
          <a:spcPct val="0"/>
        </a:spcAft>
        <a:defRPr sz="4400">
          <a:solidFill>
            <a:srgbClr val="CCCC00"/>
          </a:solidFill>
          <a:latin typeface="Arial" pitchFamily="34" charset="0"/>
          <a:ea typeface="ＭＳ Ｐゴシック" charset="0"/>
          <a:cs typeface="Arial" pitchFamily="34" charset="0"/>
        </a:defRPr>
      </a:lvl5pPr>
      <a:lvl6pPr marL="457200" algn="ctr" rtl="0" fontAlgn="base">
        <a:spcBef>
          <a:spcPct val="0"/>
        </a:spcBef>
        <a:spcAft>
          <a:spcPct val="0"/>
        </a:spcAft>
        <a:defRPr sz="4400">
          <a:solidFill>
            <a:srgbClr val="CCCC00"/>
          </a:solidFill>
          <a:latin typeface="Arial" pitchFamily="34" charset="0"/>
          <a:cs typeface="Arial" pitchFamily="34" charset="0"/>
        </a:defRPr>
      </a:lvl6pPr>
      <a:lvl7pPr marL="914400" algn="ctr" rtl="0" fontAlgn="base">
        <a:spcBef>
          <a:spcPct val="0"/>
        </a:spcBef>
        <a:spcAft>
          <a:spcPct val="0"/>
        </a:spcAft>
        <a:defRPr sz="4400">
          <a:solidFill>
            <a:srgbClr val="CCCC00"/>
          </a:solidFill>
          <a:latin typeface="Arial" pitchFamily="34" charset="0"/>
          <a:cs typeface="Arial" pitchFamily="34" charset="0"/>
        </a:defRPr>
      </a:lvl7pPr>
      <a:lvl8pPr marL="1371600" algn="ctr" rtl="0" fontAlgn="base">
        <a:spcBef>
          <a:spcPct val="0"/>
        </a:spcBef>
        <a:spcAft>
          <a:spcPct val="0"/>
        </a:spcAft>
        <a:defRPr sz="4400">
          <a:solidFill>
            <a:srgbClr val="CCCC00"/>
          </a:solidFill>
          <a:latin typeface="Arial" pitchFamily="34" charset="0"/>
          <a:cs typeface="Arial" pitchFamily="34" charset="0"/>
        </a:defRPr>
      </a:lvl8pPr>
      <a:lvl9pPr marL="1828800" algn="ctr" rtl="0" fontAlgn="base">
        <a:spcBef>
          <a:spcPct val="0"/>
        </a:spcBef>
        <a:spcAft>
          <a:spcPct val="0"/>
        </a:spcAft>
        <a:defRPr sz="4400">
          <a:solidFill>
            <a:srgbClr val="CCCC00"/>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rgbClr val="FFCC00"/>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rgbClr val="006600"/>
          </a:solidFill>
          <a:latin typeface="+mn-lt"/>
          <a:ea typeface="Arial" charset="0"/>
          <a:cs typeface="+mn-cs"/>
        </a:defRPr>
      </a:lvl2pPr>
      <a:lvl3pPr marL="1143000" indent="-228600" algn="l" rtl="0" eaLnBrk="0" fontAlgn="base" hangingPunct="0">
        <a:spcBef>
          <a:spcPct val="20000"/>
        </a:spcBef>
        <a:spcAft>
          <a:spcPct val="0"/>
        </a:spcAft>
        <a:buChar char="•"/>
        <a:defRPr sz="2400">
          <a:solidFill>
            <a:srgbClr val="CCCC00"/>
          </a:solidFill>
          <a:latin typeface="+mn-lt"/>
          <a:ea typeface="Arial" charset="0"/>
          <a:cs typeface="+mn-cs"/>
        </a:defRPr>
      </a:lvl3pPr>
      <a:lvl4pPr marL="1600200" indent="-228600" algn="l" rtl="0" eaLnBrk="0" fontAlgn="base" hangingPunct="0">
        <a:spcBef>
          <a:spcPct val="20000"/>
        </a:spcBef>
        <a:spcAft>
          <a:spcPct val="0"/>
        </a:spcAft>
        <a:buChar char="–"/>
        <a:defRPr sz="2000">
          <a:solidFill>
            <a:srgbClr val="009900"/>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folHlink"/>
          </a:solidFill>
          <a:latin typeface="+mn-lt"/>
          <a:ea typeface="Arial" charset="0"/>
          <a:cs typeface="+mn-cs"/>
        </a:defRPr>
      </a:lvl5pPr>
      <a:lvl6pPr marL="2514600" indent="-228600" algn="l" rtl="0" fontAlgn="base">
        <a:spcBef>
          <a:spcPct val="20000"/>
        </a:spcBef>
        <a:spcAft>
          <a:spcPct val="0"/>
        </a:spcAft>
        <a:buChar char="»"/>
        <a:defRPr sz="2000">
          <a:solidFill>
            <a:schemeClr val="folHlink"/>
          </a:solidFill>
          <a:latin typeface="+mn-lt"/>
          <a:cs typeface="+mn-cs"/>
        </a:defRPr>
      </a:lvl6pPr>
      <a:lvl7pPr marL="2971800" indent="-228600" algn="l" rtl="0" fontAlgn="base">
        <a:spcBef>
          <a:spcPct val="20000"/>
        </a:spcBef>
        <a:spcAft>
          <a:spcPct val="0"/>
        </a:spcAft>
        <a:buChar char="»"/>
        <a:defRPr sz="2000">
          <a:solidFill>
            <a:schemeClr val="folHlink"/>
          </a:solidFill>
          <a:latin typeface="+mn-lt"/>
          <a:cs typeface="+mn-cs"/>
        </a:defRPr>
      </a:lvl7pPr>
      <a:lvl8pPr marL="3429000" indent="-228600" algn="l" rtl="0" fontAlgn="base">
        <a:spcBef>
          <a:spcPct val="20000"/>
        </a:spcBef>
        <a:spcAft>
          <a:spcPct val="0"/>
        </a:spcAft>
        <a:buChar char="»"/>
        <a:defRPr sz="2000">
          <a:solidFill>
            <a:schemeClr val="folHlink"/>
          </a:solidFill>
          <a:latin typeface="+mn-lt"/>
          <a:cs typeface="+mn-cs"/>
        </a:defRPr>
      </a:lvl8pPr>
      <a:lvl9pPr marL="3886200" indent="-228600" algn="l" rtl="0" fontAlgn="base">
        <a:spcBef>
          <a:spcPct val="20000"/>
        </a:spcBef>
        <a:spcAft>
          <a:spcPct val="0"/>
        </a:spcAft>
        <a:buChar char="»"/>
        <a:defRPr sz="2000">
          <a:solidFill>
            <a:schemeClr val="folHlink"/>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arbara.GREENBRAZIL\Downloads\contracapa_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9006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Barbara\barbara\Desktop\Renewables\Showcase\Escolas\Escola SP\web\artur_alvim_080.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67" r="31497"/>
          <a:stretch/>
        </p:blipFill>
        <p:spPr bwMode="auto">
          <a:xfrm>
            <a:off x="-900608" y="0"/>
            <a:ext cx="5552964" cy="691828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Barbara\barbara\Desktop\Renewables\Showcase\Escolas\Uberlandia\web UBEr\uberlândia_1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
            <a:ext cx="4644008" cy="696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78480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88" y="63230"/>
            <a:ext cx="7092280" cy="4301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ixaDeTexto 2"/>
          <p:cNvSpPr txBox="1"/>
          <p:nvPr/>
        </p:nvSpPr>
        <p:spPr>
          <a:xfrm>
            <a:off x="251520" y="4365104"/>
            <a:ext cx="8892480" cy="2523768"/>
          </a:xfrm>
          <a:prstGeom prst="rect">
            <a:avLst/>
          </a:prstGeom>
          <a:noFill/>
        </p:spPr>
        <p:txBody>
          <a:bodyPr wrap="square" rtlCol="0">
            <a:spAutoFit/>
          </a:bodyPr>
          <a:lstStyle/>
          <a:p>
            <a:r>
              <a:rPr lang="pt-BR" sz="4800" b="1" dirty="0" smtClean="0">
                <a:effectLst>
                  <a:outerShdw blurRad="38100" dist="38100" dir="2700000" algn="tl">
                    <a:srgbClr val="000000">
                      <a:alpha val="43137"/>
                    </a:srgbClr>
                  </a:outerShdw>
                </a:effectLst>
              </a:rPr>
              <a:t>2272</a:t>
            </a:r>
            <a:r>
              <a:rPr lang="pt-BR" sz="3600" b="1" dirty="0" smtClean="0"/>
              <a:t> </a:t>
            </a:r>
            <a:r>
              <a:rPr lang="pt-BR" sz="3600" b="1" dirty="0" err="1" smtClean="0"/>
              <a:t>donors</a:t>
            </a:r>
            <a:endParaRPr lang="pt-BR" sz="3600" b="1" dirty="0" smtClean="0"/>
          </a:p>
          <a:p>
            <a:r>
              <a:rPr lang="pt-BR" sz="4800" b="1" dirty="0" smtClean="0">
                <a:effectLst>
                  <a:outerShdw blurRad="38100" dist="38100" dir="2700000" algn="tl">
                    <a:srgbClr val="000000">
                      <a:alpha val="43137"/>
                    </a:srgbClr>
                  </a:outerShdw>
                </a:effectLst>
              </a:rPr>
              <a:t>52%</a:t>
            </a:r>
            <a:r>
              <a:rPr lang="pt-BR" sz="3600" b="1" dirty="0" smtClean="0"/>
              <a:t> </a:t>
            </a:r>
            <a:r>
              <a:rPr lang="pt-BR" sz="3600" b="1" dirty="0" err="1" smtClean="0"/>
              <a:t>were</a:t>
            </a:r>
            <a:r>
              <a:rPr lang="pt-BR" sz="3600" b="1" dirty="0" smtClean="0"/>
              <a:t> </a:t>
            </a:r>
            <a:r>
              <a:rPr lang="pt-BR" sz="3600" b="1" dirty="0" err="1" smtClean="0"/>
              <a:t>donating</a:t>
            </a:r>
            <a:r>
              <a:rPr lang="pt-BR" sz="3600" b="1" dirty="0" smtClean="0"/>
              <a:t> for </a:t>
            </a:r>
            <a:r>
              <a:rPr lang="pt-BR" sz="3600" b="1" dirty="0" err="1" smtClean="0"/>
              <a:t>the</a:t>
            </a:r>
            <a:r>
              <a:rPr lang="pt-BR" sz="3600" b="1" dirty="0" smtClean="0"/>
              <a:t> </a:t>
            </a:r>
            <a:r>
              <a:rPr lang="pt-BR" sz="3600" b="1" dirty="0" err="1" smtClean="0"/>
              <a:t>first</a:t>
            </a:r>
            <a:r>
              <a:rPr lang="pt-BR" sz="3600" b="1" dirty="0" smtClean="0"/>
              <a:t> time</a:t>
            </a:r>
          </a:p>
          <a:p>
            <a:r>
              <a:rPr lang="pt-BR" sz="4400" b="1" dirty="0" smtClean="0">
                <a:effectLst>
                  <a:outerShdw blurRad="38100" dist="38100" dir="2700000" algn="tl">
                    <a:srgbClr val="000000">
                      <a:alpha val="43137"/>
                    </a:srgbClr>
                  </a:outerShdw>
                </a:effectLst>
              </a:rPr>
              <a:t>75% </a:t>
            </a:r>
            <a:r>
              <a:rPr lang="pt-BR" sz="3600" b="1" dirty="0" err="1" smtClean="0"/>
              <a:t>of</a:t>
            </a:r>
            <a:r>
              <a:rPr lang="pt-BR" sz="3600" b="1" dirty="0" smtClean="0"/>
              <a:t> </a:t>
            </a:r>
            <a:r>
              <a:rPr lang="pt-BR" sz="3600" b="1" dirty="0" err="1" smtClean="0"/>
              <a:t>our</a:t>
            </a:r>
            <a:r>
              <a:rPr lang="pt-BR" sz="3600" b="1" dirty="0" smtClean="0"/>
              <a:t> </a:t>
            </a:r>
            <a:r>
              <a:rPr lang="pt-BR" sz="3600" b="1" dirty="0" err="1" smtClean="0"/>
              <a:t>goal</a:t>
            </a:r>
            <a:r>
              <a:rPr lang="pt-BR" sz="3600" b="1" dirty="0" smtClean="0"/>
              <a:t> </a:t>
            </a:r>
            <a:r>
              <a:rPr lang="pt-BR" sz="3600" b="1" dirty="0" err="1" smtClean="0"/>
              <a:t>reached</a:t>
            </a:r>
            <a:endParaRPr lang="pt-BR" sz="3600" b="1" dirty="0" smtClean="0"/>
          </a:p>
          <a:p>
            <a:endParaRPr lang="pt-BR" dirty="0"/>
          </a:p>
        </p:txBody>
      </p:sp>
    </p:spTree>
    <p:extLst>
      <p:ext uri="{BB962C8B-B14F-4D97-AF65-F5344CB8AC3E}">
        <p14:creationId xmlns:p14="http://schemas.microsoft.com/office/powerpoint/2010/main" val="197084187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208" y="1765276"/>
            <a:ext cx="7442200" cy="454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rma livre 5"/>
          <p:cNvSpPr/>
          <p:nvPr/>
        </p:nvSpPr>
        <p:spPr>
          <a:xfrm>
            <a:off x="2454796" y="768326"/>
            <a:ext cx="3006725" cy="4464050"/>
          </a:xfrm>
          <a:custGeom>
            <a:avLst/>
            <a:gdLst>
              <a:gd name="connsiteX0" fmla="*/ 0 w 3007665"/>
              <a:gd name="connsiteY0" fmla="*/ 4463419 h 4463419"/>
              <a:gd name="connsiteX1" fmla="*/ 1815152 w 3007665"/>
              <a:gd name="connsiteY1" fmla="*/ 3617258 h 4463419"/>
              <a:gd name="connsiteX2" fmla="*/ 2497540 w 3007665"/>
              <a:gd name="connsiteY2" fmla="*/ 2689210 h 4463419"/>
              <a:gd name="connsiteX3" fmla="*/ 2756847 w 3007665"/>
              <a:gd name="connsiteY3" fmla="*/ 1501855 h 4463419"/>
              <a:gd name="connsiteX4" fmla="*/ 2975212 w 3007665"/>
              <a:gd name="connsiteY4" fmla="*/ 164374 h 4463419"/>
              <a:gd name="connsiteX5" fmla="*/ 3002507 w 3007665"/>
              <a:gd name="connsiteY5" fmla="*/ 68840 h 4463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7665" h="4463419">
                <a:moveTo>
                  <a:pt x="0" y="4463419"/>
                </a:moveTo>
                <a:cubicBezTo>
                  <a:pt x="699447" y="4188189"/>
                  <a:pt x="1398895" y="3912959"/>
                  <a:pt x="1815152" y="3617258"/>
                </a:cubicBezTo>
                <a:cubicBezTo>
                  <a:pt x="2231409" y="3321557"/>
                  <a:pt x="2340591" y="3041777"/>
                  <a:pt x="2497540" y="2689210"/>
                </a:cubicBezTo>
                <a:cubicBezTo>
                  <a:pt x="2654489" y="2336643"/>
                  <a:pt x="2677235" y="1922661"/>
                  <a:pt x="2756847" y="1501855"/>
                </a:cubicBezTo>
                <a:cubicBezTo>
                  <a:pt x="2836459" y="1081049"/>
                  <a:pt x="2934269" y="403210"/>
                  <a:pt x="2975212" y="164374"/>
                </a:cubicBezTo>
                <a:cubicBezTo>
                  <a:pt x="3016155" y="-74462"/>
                  <a:pt x="3009331" y="-2811"/>
                  <a:pt x="3002507" y="68840"/>
                </a:cubicBezTo>
              </a:path>
            </a:pathLst>
          </a:cu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pt-BR"/>
          </a:p>
        </p:txBody>
      </p:sp>
      <p:sp>
        <p:nvSpPr>
          <p:cNvPr id="8" name="Elipse 7"/>
          <p:cNvSpPr/>
          <p:nvPr/>
        </p:nvSpPr>
        <p:spPr>
          <a:xfrm>
            <a:off x="4982765" y="79474"/>
            <a:ext cx="957387" cy="973262"/>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p>
        </p:txBody>
      </p:sp>
      <p:sp>
        <p:nvSpPr>
          <p:cNvPr id="7" name="CaixaDeTexto 6"/>
          <p:cNvSpPr txBox="1">
            <a:spLocks noChangeArrowheads="1"/>
          </p:cNvSpPr>
          <p:nvPr/>
        </p:nvSpPr>
        <p:spPr bwMode="auto">
          <a:xfrm>
            <a:off x="5091633" y="260648"/>
            <a:ext cx="741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CC00"/>
                </a:solidFill>
                <a:latin typeface="Arial" charset="0"/>
                <a:ea typeface="ＭＳ Ｐゴシック" pitchFamily="34" charset="-128"/>
                <a:cs typeface="Arial" charset="0"/>
              </a:defRPr>
            </a:lvl1pPr>
            <a:lvl2pPr marL="742950" indent="-285750" eaLnBrk="0" hangingPunct="0">
              <a:spcBef>
                <a:spcPct val="20000"/>
              </a:spcBef>
              <a:buChar char="–"/>
              <a:defRPr sz="2800">
                <a:solidFill>
                  <a:srgbClr val="006600"/>
                </a:solidFill>
                <a:latin typeface="Arial" charset="0"/>
                <a:ea typeface="Arial" charset="0"/>
                <a:cs typeface="Arial" charset="0"/>
              </a:defRPr>
            </a:lvl2pPr>
            <a:lvl3pPr marL="1143000" indent="-228600" eaLnBrk="0" hangingPunct="0">
              <a:spcBef>
                <a:spcPct val="20000"/>
              </a:spcBef>
              <a:buChar char="•"/>
              <a:defRPr sz="2400">
                <a:solidFill>
                  <a:srgbClr val="CCCC00"/>
                </a:solidFill>
                <a:latin typeface="Arial" charset="0"/>
                <a:ea typeface="Arial" charset="0"/>
                <a:cs typeface="Arial" charset="0"/>
              </a:defRPr>
            </a:lvl3pPr>
            <a:lvl4pPr marL="1600200" indent="-228600" eaLnBrk="0" hangingPunct="0">
              <a:spcBef>
                <a:spcPct val="20000"/>
              </a:spcBef>
              <a:buChar char="–"/>
              <a:defRPr sz="2000">
                <a:solidFill>
                  <a:srgbClr val="009900"/>
                </a:solidFill>
                <a:latin typeface="Arial" charset="0"/>
                <a:ea typeface="Arial" charset="0"/>
                <a:cs typeface="Arial" charset="0"/>
              </a:defRPr>
            </a:lvl4pPr>
            <a:lvl5pPr marL="2057400" indent="-228600" eaLnBrk="0" hangingPunct="0">
              <a:spcBef>
                <a:spcPct val="20000"/>
              </a:spcBef>
              <a:buChar char="»"/>
              <a:defRPr sz="2000">
                <a:solidFill>
                  <a:schemeClr val="folHlink"/>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9pPr>
          </a:lstStyle>
          <a:p>
            <a:pPr algn="ctr" eaLnBrk="1" hangingPunct="1">
              <a:spcBef>
                <a:spcPct val="0"/>
              </a:spcBef>
              <a:buFontTx/>
              <a:buNone/>
            </a:pPr>
            <a:r>
              <a:rPr lang="pt-BR" altLang="pt-BR" sz="1800" b="1" dirty="0">
                <a:solidFill>
                  <a:schemeClr val="bg1"/>
                </a:solidFill>
              </a:rPr>
              <a:t>2,0 </a:t>
            </a:r>
            <a:r>
              <a:rPr lang="pt-BR" altLang="pt-BR" sz="1800" b="1" dirty="0" err="1">
                <a:solidFill>
                  <a:schemeClr val="bg1"/>
                </a:solidFill>
              </a:rPr>
              <a:t>GWp</a:t>
            </a:r>
            <a:endParaRPr lang="pt-BR" altLang="pt-BR" sz="1800" b="1" dirty="0">
              <a:solidFill>
                <a:schemeClr val="bg1"/>
              </a:solidFill>
            </a:endParaRPr>
          </a:p>
        </p:txBody>
      </p:sp>
      <p:cxnSp>
        <p:nvCxnSpPr>
          <p:cNvPr id="9" name="Conector reto 8"/>
          <p:cNvCxnSpPr/>
          <p:nvPr/>
        </p:nvCxnSpPr>
        <p:spPr>
          <a:xfrm>
            <a:off x="2267744" y="6400824"/>
            <a:ext cx="4318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0" name="CaixaDeTexto 9"/>
          <p:cNvSpPr txBox="1">
            <a:spLocks noChangeArrowheads="1"/>
          </p:cNvSpPr>
          <p:nvPr/>
        </p:nvSpPr>
        <p:spPr bwMode="auto">
          <a:xfrm>
            <a:off x="2628106" y="6237312"/>
            <a:ext cx="338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FFCC00"/>
                </a:solidFill>
                <a:latin typeface="Arial" charset="0"/>
                <a:ea typeface="ＭＳ Ｐゴシック" pitchFamily="34" charset="-128"/>
                <a:cs typeface="Arial" charset="0"/>
              </a:defRPr>
            </a:lvl1pPr>
            <a:lvl2pPr marL="742950" indent="-285750" eaLnBrk="0" hangingPunct="0">
              <a:spcBef>
                <a:spcPct val="20000"/>
              </a:spcBef>
              <a:buChar char="–"/>
              <a:defRPr sz="2800">
                <a:solidFill>
                  <a:srgbClr val="006600"/>
                </a:solidFill>
                <a:latin typeface="Arial" charset="0"/>
                <a:ea typeface="Arial" charset="0"/>
                <a:cs typeface="Arial" charset="0"/>
              </a:defRPr>
            </a:lvl2pPr>
            <a:lvl3pPr marL="1143000" indent="-228600" eaLnBrk="0" hangingPunct="0">
              <a:spcBef>
                <a:spcPct val="20000"/>
              </a:spcBef>
              <a:buChar char="•"/>
              <a:defRPr sz="2400">
                <a:solidFill>
                  <a:srgbClr val="CCCC00"/>
                </a:solidFill>
                <a:latin typeface="Arial" charset="0"/>
                <a:ea typeface="Arial" charset="0"/>
                <a:cs typeface="Arial" charset="0"/>
              </a:defRPr>
            </a:lvl3pPr>
            <a:lvl4pPr marL="1600200" indent="-228600" eaLnBrk="0" hangingPunct="0">
              <a:spcBef>
                <a:spcPct val="20000"/>
              </a:spcBef>
              <a:buChar char="–"/>
              <a:defRPr sz="2000">
                <a:solidFill>
                  <a:srgbClr val="009900"/>
                </a:solidFill>
                <a:latin typeface="Arial" charset="0"/>
                <a:ea typeface="Arial" charset="0"/>
                <a:cs typeface="Arial" charset="0"/>
              </a:defRPr>
            </a:lvl4pPr>
            <a:lvl5pPr marL="2057400" indent="-228600" eaLnBrk="0" hangingPunct="0">
              <a:spcBef>
                <a:spcPct val="20000"/>
              </a:spcBef>
              <a:buChar char="»"/>
              <a:defRPr sz="2000">
                <a:solidFill>
                  <a:schemeClr val="folHlink"/>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9pPr>
          </a:lstStyle>
          <a:p>
            <a:pPr eaLnBrk="1" hangingPunct="1">
              <a:spcBef>
                <a:spcPct val="0"/>
              </a:spcBef>
              <a:buFontTx/>
              <a:buNone/>
            </a:pPr>
            <a:r>
              <a:rPr lang="pt-BR" altLang="pt-BR" sz="1400" dirty="0">
                <a:solidFill>
                  <a:schemeClr val="tx1"/>
                </a:solidFill>
                <a:latin typeface="Calibri" pitchFamily="34" charset="0"/>
              </a:rPr>
              <a:t>1 </a:t>
            </a:r>
            <a:r>
              <a:rPr lang="pt-BR" altLang="pt-BR" sz="1400" dirty="0" err="1" smtClean="0">
                <a:solidFill>
                  <a:schemeClr val="tx1"/>
                </a:solidFill>
                <a:latin typeface="Calibri" pitchFamily="34" charset="0"/>
              </a:rPr>
              <a:t>million</a:t>
            </a:r>
            <a:r>
              <a:rPr lang="pt-BR" altLang="pt-BR" sz="1400" dirty="0" smtClean="0">
                <a:solidFill>
                  <a:schemeClr val="tx1"/>
                </a:solidFill>
                <a:latin typeface="Calibri" pitchFamily="34" charset="0"/>
              </a:rPr>
              <a:t> solar </a:t>
            </a:r>
            <a:r>
              <a:rPr lang="pt-BR" altLang="pt-BR" sz="1400" dirty="0" err="1" smtClean="0">
                <a:solidFill>
                  <a:schemeClr val="tx1"/>
                </a:solidFill>
                <a:latin typeface="Calibri" pitchFamily="34" charset="0"/>
              </a:rPr>
              <a:t>rooftops</a:t>
            </a:r>
            <a:endParaRPr lang="pt-BR" altLang="pt-BR" sz="1400" dirty="0">
              <a:solidFill>
                <a:schemeClr val="tx1"/>
              </a:solidFill>
              <a:latin typeface="Calibri" pitchFamily="34" charset="0"/>
            </a:endParaRPr>
          </a:p>
        </p:txBody>
      </p:sp>
    </p:spTree>
    <p:extLst>
      <p:ext uri="{BB962C8B-B14F-4D97-AF65-F5344CB8AC3E}">
        <p14:creationId xmlns:p14="http://schemas.microsoft.com/office/powerpoint/2010/main" val="75081635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6146" name="Picture 2" descr="D:\Barbara\barbara\Desktop\Pecha Kucha\Imagens\0151_GP_solar_multiplicadores_otavioalmeida.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8000"/>
                    </a14:imgEffect>
                  </a14:imgLayer>
                </a14:imgProps>
              </a:ext>
              <a:ext uri="{28A0092B-C50C-407E-A947-70E740481C1C}">
                <a14:useLocalDpi xmlns:a14="http://schemas.microsoft.com/office/drawing/2010/main" val="0"/>
              </a:ext>
            </a:extLst>
          </a:blip>
          <a:srcRect/>
          <a:stretch>
            <a:fillRect/>
          </a:stretch>
        </p:blipFill>
        <p:spPr bwMode="auto">
          <a:xfrm>
            <a:off x="-468560" y="-1"/>
            <a:ext cx="10527842" cy="7018562"/>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9" name="Retângulo 8"/>
          <p:cNvSpPr/>
          <p:nvPr/>
        </p:nvSpPr>
        <p:spPr>
          <a:xfrm>
            <a:off x="395536" y="404664"/>
            <a:ext cx="7280377" cy="1200329"/>
          </a:xfrm>
          <a:prstGeom prst="rect">
            <a:avLst/>
          </a:prstGeom>
        </p:spPr>
        <p:txBody>
          <a:bodyPr wrap="square">
            <a:spAutoFit/>
          </a:bodyPr>
          <a:lstStyle/>
          <a:p>
            <a:pPr>
              <a:defRPr/>
            </a:pPr>
            <a:r>
              <a:rPr lang="en-US" sz="7200" b="1" dirty="0" smtClean="0">
                <a:ln>
                  <a:solidFill>
                    <a:schemeClr val="accent6">
                      <a:lumMod val="75000"/>
                    </a:schemeClr>
                  </a:solidFill>
                </a:ln>
                <a:solidFill>
                  <a:schemeClr val="accent6">
                    <a:lumMod val="75000"/>
                  </a:schemeClr>
                </a:solidFill>
                <a:effectLst>
                  <a:outerShdw blurRad="38100" dist="38100" dir="2700000" algn="tl">
                    <a:srgbClr val="000000">
                      <a:alpha val="43137"/>
                    </a:srgbClr>
                  </a:outerShdw>
                </a:effectLst>
                <a:cs typeface="Calibri"/>
              </a:rPr>
              <a:t>Solar multipliers</a:t>
            </a:r>
            <a:endParaRPr lang="en-US" sz="7200" b="1" dirty="0" smtClean="0">
              <a:ln>
                <a:solidFill>
                  <a:schemeClr val="accent6">
                    <a:lumMod val="75000"/>
                  </a:schemeClr>
                </a:solidFill>
              </a:ln>
              <a:solidFill>
                <a:schemeClr val="accent6">
                  <a:lumMod val="75000"/>
                </a:schemeClr>
              </a:solidFill>
              <a:effectLst>
                <a:outerShdw blurRad="38100" dist="38100" dir="2700000" algn="tl">
                  <a:srgbClr val="000000">
                    <a:alpha val="43137"/>
                  </a:srgbClr>
                </a:outerShdw>
              </a:effectLst>
              <a:cs typeface="Calibri"/>
            </a:endParaRPr>
          </a:p>
        </p:txBody>
      </p:sp>
      <p:sp>
        <p:nvSpPr>
          <p:cNvPr id="10" name="Retângulo 9"/>
          <p:cNvSpPr/>
          <p:nvPr/>
        </p:nvSpPr>
        <p:spPr>
          <a:xfrm>
            <a:off x="107504" y="3356992"/>
            <a:ext cx="7920880" cy="2215991"/>
          </a:xfrm>
          <a:prstGeom prst="rect">
            <a:avLst/>
          </a:prstGeom>
        </p:spPr>
        <p:txBody>
          <a:bodyPr wrap="square">
            <a:spAutoFit/>
          </a:bodyPr>
          <a:lstStyle/>
          <a:p>
            <a:r>
              <a:rPr lang="en-US" sz="3600" dirty="0"/>
              <a:t>Group of </a:t>
            </a:r>
            <a:r>
              <a:rPr lang="en-US" sz="4400" b="1" dirty="0"/>
              <a:t>committed</a:t>
            </a:r>
            <a:r>
              <a:rPr lang="en-US" sz="3600" dirty="0"/>
              <a:t> and </a:t>
            </a:r>
            <a:r>
              <a:rPr lang="en-US" sz="5400" b="1" dirty="0"/>
              <a:t>engaged</a:t>
            </a:r>
            <a:r>
              <a:rPr lang="en-US" sz="5400" dirty="0"/>
              <a:t> </a:t>
            </a:r>
            <a:r>
              <a:rPr lang="en-US" sz="3600" dirty="0"/>
              <a:t>people willing to help us </a:t>
            </a:r>
            <a:r>
              <a:rPr lang="en-US" sz="4800" b="1" dirty="0"/>
              <a:t>spread</a:t>
            </a:r>
            <a:r>
              <a:rPr lang="en-US" sz="3600" dirty="0"/>
              <a:t> our </a:t>
            </a:r>
            <a:r>
              <a:rPr lang="en-US" sz="3600" dirty="0" smtClean="0"/>
              <a:t>message</a:t>
            </a:r>
            <a:r>
              <a:rPr lang="en-US" sz="3600" dirty="0"/>
              <a:t>.</a:t>
            </a:r>
            <a:endParaRPr lang="pt-BR" sz="3600" dirty="0"/>
          </a:p>
        </p:txBody>
      </p:sp>
      <p:sp>
        <p:nvSpPr>
          <p:cNvPr id="11" name="Retângulo 10"/>
          <p:cNvSpPr/>
          <p:nvPr/>
        </p:nvSpPr>
        <p:spPr>
          <a:xfrm>
            <a:off x="2123728" y="1604993"/>
            <a:ext cx="4793107" cy="584775"/>
          </a:xfrm>
          <a:prstGeom prst="rect">
            <a:avLst/>
          </a:prstGeom>
        </p:spPr>
        <p:txBody>
          <a:bodyPr wrap="none">
            <a:spAutoFit/>
          </a:bodyPr>
          <a:lstStyle/>
          <a:p>
            <a:r>
              <a:rPr lang="en-US" sz="3200" b="1" dirty="0" smtClean="0">
                <a:solidFill>
                  <a:schemeClr val="accent6">
                    <a:lumMod val="75000"/>
                  </a:schemeClr>
                </a:solidFill>
              </a:rPr>
              <a:t>What were we looking for?</a:t>
            </a:r>
            <a:endParaRPr lang="en-US" sz="3200" b="1" dirty="0">
              <a:solidFill>
                <a:schemeClr val="accent6">
                  <a:lumMod val="75000"/>
                </a:schemeClr>
              </a:solidFill>
            </a:endParaRPr>
          </a:p>
        </p:txBody>
      </p:sp>
    </p:spTree>
    <p:extLst>
      <p:ext uri="{BB962C8B-B14F-4D97-AF65-F5344CB8AC3E}">
        <p14:creationId xmlns:p14="http://schemas.microsoft.com/office/powerpoint/2010/main" val="3247505237"/>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2" y="664840"/>
            <a:ext cx="9195543" cy="550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26451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8" y="57575"/>
            <a:ext cx="5004048" cy="481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barbara.GREENBRAZIL\AppData\Roaming\Skype\My Skype Received Files\multiplicadores_1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5" y="3691809"/>
            <a:ext cx="4788025" cy="3193575"/>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83568" y="4699010"/>
            <a:ext cx="3384376" cy="1754326"/>
          </a:xfrm>
          <a:prstGeom prst="rect">
            <a:avLst/>
          </a:prstGeom>
          <a:noFill/>
        </p:spPr>
        <p:txBody>
          <a:bodyPr wrap="square" rtlCol="0">
            <a:spAutoFit/>
          </a:bodyPr>
          <a:lstStyle/>
          <a:p>
            <a:pPr algn="ctr"/>
            <a:r>
              <a:rPr lang="pt-BR" sz="5400" b="1" dirty="0" smtClean="0">
                <a:solidFill>
                  <a:schemeClr val="accent6">
                    <a:lumMod val="75000"/>
                  </a:schemeClr>
                </a:solidFill>
                <a:effectLst>
                  <a:outerShdw blurRad="38100" dist="38100" dir="2700000" algn="tl">
                    <a:srgbClr val="000000">
                      <a:alpha val="43137"/>
                    </a:srgbClr>
                  </a:outerShdw>
                </a:effectLst>
              </a:rPr>
              <a:t>30 Solar </a:t>
            </a:r>
            <a:r>
              <a:rPr lang="pt-BR" sz="5400" b="1" dirty="0" err="1" smtClean="0">
                <a:solidFill>
                  <a:schemeClr val="accent6">
                    <a:lumMod val="75000"/>
                  </a:schemeClr>
                </a:solidFill>
                <a:effectLst>
                  <a:outerShdw blurRad="38100" dist="38100" dir="2700000" algn="tl">
                    <a:srgbClr val="000000">
                      <a:alpha val="43137"/>
                    </a:srgbClr>
                  </a:outerShdw>
                </a:effectLst>
              </a:rPr>
              <a:t>Multipliers</a:t>
            </a:r>
            <a:endParaRPr lang="pt-BR" sz="5400" b="1" dirty="0" smtClean="0">
              <a:solidFill>
                <a:schemeClr val="accent6">
                  <a:lumMod val="75000"/>
                </a:schemeClr>
              </a:solidFill>
              <a:effectLst>
                <a:outerShdw blurRad="38100" dist="38100" dir="2700000" algn="tl">
                  <a:srgbClr val="000000">
                    <a:alpha val="43137"/>
                  </a:srgbClr>
                </a:outerShdw>
              </a:effectLst>
            </a:endParaRP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32656"/>
            <a:ext cx="3590925"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79489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barbara.GREENBRAZIL\AppData\Roaming\Skype\My Skype Received Files\multiplicadores_2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0"/>
            <a:ext cx="5170183" cy="34484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barbara.GREENBRAZIL\AppData\Roaming\Skype\My Skype Received Files\multiplicadores_1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7" y="3448472"/>
            <a:ext cx="5111796" cy="34095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barbara.GREENBRAZIL\AppData\Roaming\Skype\My Skype Received Files\multiplicadores_237.jpg"/>
          <p:cNvPicPr>
            <a:picLocks noChangeAspect="1" noChangeArrowheads="1"/>
          </p:cNvPicPr>
          <p:nvPr/>
        </p:nvPicPr>
        <p:blipFill rotWithShape="1">
          <a:blip r:embed="rId5">
            <a:extLst>
              <a:ext uri="{28A0092B-C50C-407E-A947-70E740481C1C}">
                <a14:useLocalDpi xmlns:a14="http://schemas.microsoft.com/office/drawing/2010/main" val="0"/>
              </a:ext>
            </a:extLst>
          </a:blip>
          <a:srcRect l="5393"/>
          <a:stretch/>
        </p:blipFill>
        <p:spPr bwMode="auto">
          <a:xfrm>
            <a:off x="4816444" y="0"/>
            <a:ext cx="43275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3944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pic>
        <p:nvPicPr>
          <p:cNvPr id="1028" name="Picture 4" descr="D:\Barbara\barbara\Desktop\Imagens\0367_GP_solar_multiplicadores_otavioalmeid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87" b="1623"/>
          <a:stretch/>
        </p:blipFill>
        <p:spPr bwMode="auto">
          <a:xfrm>
            <a:off x="4139952" y="-10397"/>
            <a:ext cx="5004048" cy="370362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Barbara\barbara\Desktop\Pecha Kucha\Imagens\0013_GP_solar_multiplicadores_otavioalmei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8" y="0"/>
            <a:ext cx="4609817" cy="30733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Barbara\barbara\Desktop\Pecha Kucha\Imagens\0095_GP_solar_multiplicadores_otavioalmei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99450" y="3693226"/>
            <a:ext cx="4773647" cy="318243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Barbara\barbara\Desktop\Pecha Kucha\Imagens\0092_GP_solar_multiplicadores_otavioalmeid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844" y="3073364"/>
            <a:ext cx="5702608" cy="3802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07249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Barbara\barbara\Desktop\Imagens\0678_GP_solar_multiplicadores_otavioalme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2" y="2636912"/>
            <a:ext cx="3501861" cy="233468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D:\Barbara\barbara\Desktop\Imagens\0526_GP_solar_multiplicadores_otavioalmeid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546"/>
          <a:stretch/>
        </p:blipFill>
        <p:spPr bwMode="auto">
          <a:xfrm>
            <a:off x="-31440" y="4752528"/>
            <a:ext cx="3616720" cy="21328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Barbara\barbara\Desktop\Pecha Kucha\Imagens\0275_GP_solar_multiplicadores_otavioalmei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4593506" cy="30624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Barbara\barbara\Desktop\Pecha Kucha\Imagens\0415_GP_solar_multiplicadores_.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6994" y="0"/>
            <a:ext cx="4587006" cy="30580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Barbara\barbara\Desktop\Imagens\0453_GP_solar_multiplicadores_.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47864" y="2982143"/>
            <a:ext cx="5854862" cy="390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804311"/>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Barbara\barbara\Desktop\Pecha Kucha\Imagens\0165_GP_solar_multiplicadores_otavioalme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36" y="-23738"/>
            <a:ext cx="4587825" cy="68817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Barbara\barbara\Desktop\Pecha Kucha\Imagens\0288_GP_solar_multiplicadores_otavioalmei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989" y="3432045"/>
            <a:ext cx="5180011" cy="34533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Barbara\barbara\Desktop\Pecha Kucha\Imagens\0486_GP_solar_multiplicadores_otavioalmeid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936" y="1"/>
            <a:ext cx="5148064" cy="3432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75463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590872" y="605294"/>
            <a:ext cx="8229600" cy="3831818"/>
          </a:xfrm>
          <a:prstGeom prst="rect">
            <a:avLst/>
          </a:prstGeom>
          <a:noFill/>
        </p:spPr>
        <p:txBody>
          <a:bodyPr>
            <a:spAutoFit/>
          </a:bodyPr>
          <a:lstStyle/>
          <a:p>
            <a:pPr>
              <a:defRPr/>
            </a:pPr>
            <a:r>
              <a:rPr lang="en-US" sz="3200" b="1" dirty="0" smtClean="0">
                <a:solidFill>
                  <a:schemeClr val="accent6">
                    <a:lumMod val="75000"/>
                  </a:schemeClr>
                </a:solidFill>
                <a:latin typeface="Calibri"/>
                <a:cs typeface="Calibri"/>
              </a:rPr>
              <a:t>Brazilian electricity crisis</a:t>
            </a:r>
          </a:p>
          <a:p>
            <a:pPr>
              <a:defRPr/>
            </a:pPr>
            <a:r>
              <a:rPr lang="en-US" sz="2400" b="1" dirty="0" smtClean="0">
                <a:solidFill>
                  <a:schemeClr val="accent6">
                    <a:lumMod val="75000"/>
                  </a:schemeClr>
                </a:solidFill>
                <a:latin typeface="Calibri"/>
                <a:cs typeface="Calibri"/>
              </a:rPr>
              <a:t>Causes and consequences </a:t>
            </a:r>
            <a:endParaRPr lang="en-US" sz="2400" b="1" dirty="0">
              <a:solidFill>
                <a:schemeClr val="accent6">
                  <a:lumMod val="75000"/>
                </a:schemeClr>
              </a:solidFill>
              <a:latin typeface="Calibri"/>
              <a:cs typeface="Calibri"/>
            </a:endParaRPr>
          </a:p>
          <a:p>
            <a:pPr>
              <a:defRPr/>
            </a:pPr>
            <a:endParaRPr lang="en-US" sz="2200" dirty="0">
              <a:solidFill>
                <a:srgbClr val="000000"/>
              </a:solidFill>
              <a:latin typeface="Calibri"/>
              <a:cs typeface="Calibri"/>
            </a:endParaRPr>
          </a:p>
          <a:p>
            <a:pPr marL="342900" indent="-342900">
              <a:buFont typeface="Arial" panose="020B0604020202020204" pitchFamily="34" charset="0"/>
              <a:buChar char="•"/>
              <a:defRPr/>
            </a:pPr>
            <a:r>
              <a:rPr lang="en-US" sz="2200" dirty="0" smtClean="0">
                <a:solidFill>
                  <a:srgbClr val="000000"/>
                </a:solidFill>
                <a:latin typeface="Calibri"/>
                <a:cs typeface="Calibri"/>
              </a:rPr>
              <a:t>Severe drought; </a:t>
            </a:r>
            <a:endParaRPr lang="en-US" sz="2200" dirty="0">
              <a:solidFill>
                <a:srgbClr val="000000"/>
              </a:solidFill>
              <a:latin typeface="Calibri"/>
              <a:cs typeface="Calibri"/>
            </a:endParaRPr>
          </a:p>
          <a:p>
            <a:pPr>
              <a:defRPr/>
            </a:pPr>
            <a:endParaRPr lang="en-US" sz="2200" dirty="0">
              <a:solidFill>
                <a:srgbClr val="000000"/>
              </a:solidFill>
              <a:latin typeface="Calibri"/>
              <a:cs typeface="Calibri"/>
            </a:endParaRPr>
          </a:p>
          <a:p>
            <a:pPr marL="342900" indent="-342900">
              <a:buFont typeface="Arial" panose="020B0604020202020204" pitchFamily="34" charset="0"/>
              <a:buChar char="•"/>
              <a:defRPr/>
            </a:pPr>
            <a:r>
              <a:rPr lang="en-US" sz="2200" dirty="0" smtClean="0">
                <a:solidFill>
                  <a:srgbClr val="000000"/>
                </a:solidFill>
                <a:latin typeface="Calibri"/>
                <a:cs typeface="Calibri"/>
              </a:rPr>
              <a:t>Lack of diversification;</a:t>
            </a:r>
            <a:endParaRPr lang="en-US" sz="2200" dirty="0">
              <a:solidFill>
                <a:srgbClr val="000000"/>
              </a:solidFill>
              <a:latin typeface="Calibri"/>
              <a:cs typeface="Calibri"/>
            </a:endParaRPr>
          </a:p>
          <a:p>
            <a:pPr>
              <a:defRPr/>
            </a:pPr>
            <a:endParaRPr lang="en-US" sz="2200" dirty="0">
              <a:solidFill>
                <a:srgbClr val="000000"/>
              </a:solidFill>
              <a:latin typeface="Calibri"/>
              <a:cs typeface="Calibri"/>
            </a:endParaRPr>
          </a:p>
          <a:p>
            <a:pPr marL="342900" indent="-342900">
              <a:buFont typeface="Arial" panose="020B0604020202020204" pitchFamily="34" charset="0"/>
              <a:buChar char="•"/>
              <a:defRPr/>
            </a:pPr>
            <a:r>
              <a:rPr lang="en-US" sz="2200" dirty="0" smtClean="0">
                <a:solidFill>
                  <a:srgbClr val="000000"/>
                </a:solidFill>
                <a:latin typeface="Calibri"/>
                <a:cs typeface="Calibri"/>
              </a:rPr>
              <a:t>Tariff raise.</a:t>
            </a:r>
            <a:endParaRPr lang="en-US" sz="2200" dirty="0">
              <a:solidFill>
                <a:srgbClr val="000000"/>
              </a:solidFill>
              <a:latin typeface="Calibri"/>
              <a:cs typeface="Calibri"/>
            </a:endParaRPr>
          </a:p>
          <a:p>
            <a:pPr>
              <a:defRPr/>
            </a:pPr>
            <a:endParaRPr lang="en-US" sz="2200" dirty="0">
              <a:solidFill>
                <a:srgbClr val="000000"/>
              </a:solidFill>
              <a:latin typeface="Calibri"/>
              <a:cs typeface="Calibri"/>
            </a:endParaRPr>
          </a:p>
          <a:p>
            <a:pPr>
              <a:defRPr/>
            </a:pPr>
            <a:endParaRPr lang="en-US" sz="2200" dirty="0">
              <a:solidFill>
                <a:srgbClr val="000000"/>
              </a:solidFill>
              <a:latin typeface="Calibri"/>
              <a:cs typeface="Calibri"/>
            </a:endParaRPr>
          </a:p>
          <a:p>
            <a:pPr>
              <a:defRPr/>
            </a:pPr>
            <a:endParaRPr lang="en-US" sz="1100" dirty="0">
              <a:latin typeface="Calibri"/>
              <a:cs typeface="Calibri"/>
            </a:endParaRPr>
          </a:p>
        </p:txBody>
      </p:sp>
      <p:pic>
        <p:nvPicPr>
          <p:cNvPr id="7" name="Picture 8" descr="graficos-02.png"/>
          <p:cNvPicPr>
            <a:picLocks noChangeAspect="1"/>
          </p:cNvPicPr>
          <p:nvPr/>
        </p:nvPicPr>
        <p:blipFill rotWithShape="1">
          <a:blip r:embed="rId3" cstate="print">
            <a:extLst>
              <a:ext uri="{28A0092B-C50C-407E-A947-70E740481C1C}">
                <a14:useLocalDpi xmlns:a14="http://schemas.microsoft.com/office/drawing/2010/main" val="0"/>
              </a:ext>
            </a:extLst>
          </a:blip>
          <a:srcRect l="71105" t="18026" r="8684" b="54261"/>
          <a:stretch/>
        </p:blipFill>
        <p:spPr>
          <a:xfrm>
            <a:off x="2483768" y="4320555"/>
            <a:ext cx="1944514" cy="1884907"/>
          </a:xfrm>
          <a:prstGeom prst="rect">
            <a:avLst/>
          </a:prstGeom>
        </p:spPr>
      </p:pic>
      <p:sp>
        <p:nvSpPr>
          <p:cNvPr id="8" name="CaixaDeTexto 5"/>
          <p:cNvSpPr txBox="1"/>
          <p:nvPr/>
        </p:nvSpPr>
        <p:spPr>
          <a:xfrm>
            <a:off x="3105466" y="3717032"/>
            <a:ext cx="3050710" cy="400110"/>
          </a:xfrm>
          <a:prstGeom prst="rect">
            <a:avLst/>
          </a:prstGeom>
          <a:noFill/>
        </p:spPr>
        <p:txBody>
          <a:bodyPr wrap="square" rtlCol="0">
            <a:spAutoFit/>
          </a:bodyPr>
          <a:lstStyle/>
          <a:p>
            <a:r>
              <a:rPr lang="pt-BR" sz="2000" dirty="0" err="1" smtClean="0"/>
              <a:t>Brazilian</a:t>
            </a:r>
            <a:r>
              <a:rPr lang="pt-BR" sz="2000" dirty="0" smtClean="0"/>
              <a:t> </a:t>
            </a:r>
            <a:r>
              <a:rPr lang="pt-BR" sz="2000" dirty="0" err="1" smtClean="0"/>
              <a:t>electricity</a:t>
            </a:r>
            <a:r>
              <a:rPr lang="pt-BR" sz="2000" dirty="0" smtClean="0"/>
              <a:t> </a:t>
            </a:r>
            <a:r>
              <a:rPr lang="pt-BR" sz="2000" dirty="0" err="1" smtClean="0"/>
              <a:t>matrix</a:t>
            </a:r>
            <a:r>
              <a:rPr lang="pt-BR" sz="2000" dirty="0" smtClean="0"/>
              <a:t> </a:t>
            </a:r>
            <a:endParaRPr lang="pt-BR" sz="2000" dirty="0"/>
          </a:p>
        </p:txBody>
      </p:sp>
      <p:sp>
        <p:nvSpPr>
          <p:cNvPr id="11" name="Oval 20"/>
          <p:cNvSpPr/>
          <p:nvPr/>
        </p:nvSpPr>
        <p:spPr>
          <a:xfrm>
            <a:off x="2926837" y="1927853"/>
            <a:ext cx="132995" cy="132995"/>
          </a:xfrm>
          <a:prstGeom prst="ellipse">
            <a:avLst/>
          </a:prstGeom>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12" name="Straight Connector 21"/>
          <p:cNvCxnSpPr>
            <a:endCxn id="11" idx="6"/>
          </p:cNvCxnSpPr>
          <p:nvPr/>
        </p:nvCxnSpPr>
        <p:spPr>
          <a:xfrm flipH="1">
            <a:off x="3059832" y="1423797"/>
            <a:ext cx="2088233" cy="570554"/>
          </a:xfrm>
          <a:prstGeom prst="line">
            <a:avLst/>
          </a:prstGeom>
          <a:ln>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pic>
        <p:nvPicPr>
          <p:cNvPr id="15" name="Picture 8" descr="graficos-02.png"/>
          <p:cNvPicPr>
            <a:picLocks noChangeAspect="1"/>
          </p:cNvPicPr>
          <p:nvPr/>
        </p:nvPicPr>
        <p:blipFill rotWithShape="1">
          <a:blip r:embed="rId3" cstate="print">
            <a:extLst>
              <a:ext uri="{28A0092B-C50C-407E-A947-70E740481C1C}">
                <a14:useLocalDpi xmlns:a14="http://schemas.microsoft.com/office/drawing/2010/main" val="0"/>
              </a:ext>
            </a:extLst>
          </a:blip>
          <a:srcRect l="68143" t="54754" r="4676" b="8524"/>
          <a:stretch/>
        </p:blipFill>
        <p:spPr>
          <a:xfrm>
            <a:off x="4373427" y="4104274"/>
            <a:ext cx="2615035" cy="2497694"/>
          </a:xfrm>
          <a:prstGeom prst="rect">
            <a:avLst/>
          </a:prstGeom>
        </p:spPr>
      </p:pic>
      <p:pic>
        <p:nvPicPr>
          <p:cNvPr id="16" name="Picture 8" descr="graficos-02.png"/>
          <p:cNvPicPr>
            <a:picLocks noChangeAspect="1"/>
          </p:cNvPicPr>
          <p:nvPr/>
        </p:nvPicPr>
        <p:blipFill rotWithShape="1">
          <a:blip r:embed="rId3" cstate="print">
            <a:extLst>
              <a:ext uri="{28A0092B-C50C-407E-A947-70E740481C1C}">
                <a14:useLocalDpi xmlns:a14="http://schemas.microsoft.com/office/drawing/2010/main" val="0"/>
              </a:ext>
            </a:extLst>
          </a:blip>
          <a:srcRect l="61277" t="46026" b="47320"/>
          <a:stretch/>
        </p:blipFill>
        <p:spPr>
          <a:xfrm>
            <a:off x="2796389" y="6387706"/>
            <a:ext cx="3503803" cy="42566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313" y="6381328"/>
            <a:ext cx="164782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D:\Barbara\barbara\Desktop\Cantareira\cantareira_seca_2014_Instituto_MAPAA.jpg"/>
          <p:cNvPicPr>
            <a:picLocks noChangeAspect="1" noChangeArrowheads="1"/>
          </p:cNvPicPr>
          <p:nvPr/>
        </p:nvPicPr>
        <p:blipFill rotWithShape="1">
          <a:blip r:embed="rId5">
            <a:extLst>
              <a:ext uri="{28A0092B-C50C-407E-A947-70E740481C1C}">
                <a14:useLocalDpi xmlns:a14="http://schemas.microsoft.com/office/drawing/2010/main" val="0"/>
              </a:ext>
            </a:extLst>
          </a:blip>
          <a:srcRect r="3039"/>
          <a:stretch/>
        </p:blipFill>
        <p:spPr bwMode="auto">
          <a:xfrm>
            <a:off x="5148064" y="605294"/>
            <a:ext cx="3500066" cy="2031618"/>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1727"/>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dirty="0"/>
          </a:p>
        </p:txBody>
      </p:sp>
      <p:sp>
        <p:nvSpPr>
          <p:cNvPr id="3" name="Espaço Reservado para Conteúdo 2"/>
          <p:cNvSpPr>
            <a:spLocks noGrp="1"/>
          </p:cNvSpPr>
          <p:nvPr>
            <p:ph idx="1"/>
          </p:nvPr>
        </p:nvSpPr>
        <p:spPr/>
        <p:txBody>
          <a:bodyPr/>
          <a:lstStyle/>
          <a:p>
            <a:endParaRPr lang="pt-BR" dirty="0"/>
          </a:p>
        </p:txBody>
      </p:sp>
      <p:pic>
        <p:nvPicPr>
          <p:cNvPr id="6146" name="Picture 2" descr="D:\Barbara\barbara\Desktop\Pecha Kucha\Imagens\0151_GP_solar_multiplicadores_otavioalmeida.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78000"/>
                    </a14:imgEffect>
                  </a14:imgLayer>
                </a14:imgProps>
              </a:ext>
              <a:ext uri="{28A0092B-C50C-407E-A947-70E740481C1C}">
                <a14:useLocalDpi xmlns:a14="http://schemas.microsoft.com/office/drawing/2010/main" val="0"/>
              </a:ext>
            </a:extLst>
          </a:blip>
          <a:srcRect/>
          <a:stretch>
            <a:fillRect/>
          </a:stretch>
        </p:blipFill>
        <p:spPr bwMode="auto">
          <a:xfrm>
            <a:off x="-468560" y="-1"/>
            <a:ext cx="10527842" cy="7018562"/>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tângulo 4"/>
          <p:cNvSpPr/>
          <p:nvPr/>
        </p:nvSpPr>
        <p:spPr>
          <a:xfrm>
            <a:off x="216024" y="142761"/>
            <a:ext cx="7092280" cy="2062103"/>
          </a:xfrm>
          <a:prstGeom prst="rect">
            <a:avLst/>
          </a:prstGeom>
          <a:noFill/>
        </p:spPr>
        <p:txBody>
          <a:bodyPr wrap="square" lIns="91440" tIns="45720" rIns="91440" bIns="45720">
            <a:spAutoFit/>
          </a:bodyPr>
          <a:lstStyle/>
          <a:p>
            <a:r>
              <a:rPr lang="pt-BR" sz="4000" b="1" dirty="0" err="1" smtClean="0">
                <a:ln w="10541" cmpd="sng">
                  <a:solidFill>
                    <a:schemeClr val="tx1">
                      <a:lumMod val="65000"/>
                      <a:lumOff val="35000"/>
                    </a:schemeClr>
                  </a:solidFill>
                  <a:prstDash val="solid"/>
                </a:ln>
              </a:rPr>
              <a:t>Tax</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exemption</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on</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the</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state</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where</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the</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school</a:t>
            </a:r>
            <a:r>
              <a:rPr lang="pt-BR" sz="4000" b="1" dirty="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was</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solarized</a:t>
            </a:r>
            <a:endParaRPr lang="pt-BR" sz="4000" b="1" dirty="0">
              <a:ln w="10541" cmpd="sng">
                <a:solidFill>
                  <a:schemeClr val="tx1">
                    <a:lumMod val="65000"/>
                    <a:lumOff val="35000"/>
                  </a:schemeClr>
                </a:solidFill>
                <a:prstDash val="solid"/>
              </a:ln>
            </a:endParaRPr>
          </a:p>
          <a:p>
            <a:pPr algn="ctr"/>
            <a:endParaRPr lang="pt-BR" sz="4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tângulo 5"/>
          <p:cNvSpPr/>
          <p:nvPr/>
        </p:nvSpPr>
        <p:spPr>
          <a:xfrm>
            <a:off x="917848" y="2847560"/>
            <a:ext cx="6534472" cy="1323439"/>
          </a:xfrm>
          <a:prstGeom prst="rect">
            <a:avLst/>
          </a:prstGeom>
        </p:spPr>
        <p:txBody>
          <a:bodyPr wrap="square">
            <a:spAutoFit/>
          </a:bodyPr>
          <a:lstStyle/>
          <a:p>
            <a:r>
              <a:rPr lang="pt-BR" sz="4000" b="1" dirty="0" smtClean="0">
                <a:ln w="10541" cmpd="sng">
                  <a:solidFill>
                    <a:schemeClr val="tx1">
                      <a:lumMod val="65000"/>
                      <a:lumOff val="35000"/>
                    </a:schemeClr>
                  </a:solidFill>
                  <a:prstDash val="solid"/>
                </a:ln>
              </a:rPr>
              <a:t>Solar </a:t>
            </a:r>
            <a:r>
              <a:rPr lang="pt-BR" sz="4000" b="1" dirty="0" err="1" smtClean="0">
                <a:ln w="10541" cmpd="sng">
                  <a:solidFill>
                    <a:schemeClr val="tx1">
                      <a:lumMod val="65000"/>
                      <a:lumOff val="35000"/>
                    </a:schemeClr>
                  </a:solidFill>
                  <a:prstDash val="solid"/>
                </a:ln>
              </a:rPr>
              <a:t>multipliers</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invited</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to</a:t>
            </a:r>
            <a:r>
              <a:rPr lang="pt-BR" sz="4000" b="1" dirty="0" smtClean="0">
                <a:ln w="10541" cmpd="sng">
                  <a:solidFill>
                    <a:schemeClr val="tx1">
                      <a:lumMod val="65000"/>
                      <a:lumOff val="35000"/>
                    </a:schemeClr>
                  </a:solidFill>
                  <a:prstDash val="solid"/>
                </a:ln>
              </a:rPr>
              <a:t> help </a:t>
            </a:r>
            <a:r>
              <a:rPr lang="pt-BR" sz="4000" b="1" dirty="0" smtClean="0">
                <a:ln w="10541" cmpd="sng">
                  <a:solidFill>
                    <a:schemeClr val="tx1">
                      <a:lumMod val="65000"/>
                      <a:lumOff val="35000"/>
                    </a:schemeClr>
                  </a:solidFill>
                  <a:prstDash val="solid"/>
                </a:ln>
              </a:rPr>
              <a:t>in </a:t>
            </a:r>
            <a:r>
              <a:rPr lang="pt-BR" sz="4000" b="1" dirty="0" err="1" smtClean="0">
                <a:ln w="10541" cmpd="sng">
                  <a:solidFill>
                    <a:schemeClr val="tx1">
                      <a:lumMod val="65000"/>
                      <a:lumOff val="35000"/>
                    </a:schemeClr>
                  </a:solidFill>
                  <a:prstDash val="solid"/>
                </a:ln>
              </a:rPr>
              <a:t>other</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instalations</a:t>
            </a:r>
            <a:r>
              <a:rPr lang="pt-BR" sz="4000" b="1" dirty="0" smtClean="0">
                <a:ln w="10541" cmpd="sng">
                  <a:solidFill>
                    <a:schemeClr val="tx1">
                      <a:lumMod val="65000"/>
                      <a:lumOff val="35000"/>
                    </a:schemeClr>
                  </a:solidFill>
                  <a:prstDash val="solid"/>
                </a:ln>
              </a:rPr>
              <a:t> </a:t>
            </a:r>
            <a:endParaRPr lang="pt-BR" sz="4000" b="1" dirty="0">
              <a:ln w="10541" cmpd="sng">
                <a:solidFill>
                  <a:schemeClr val="tx1">
                    <a:lumMod val="65000"/>
                    <a:lumOff val="35000"/>
                  </a:schemeClr>
                </a:solidFill>
                <a:prstDash val="solid"/>
              </a:ln>
            </a:endParaRPr>
          </a:p>
        </p:txBody>
      </p:sp>
      <p:sp>
        <p:nvSpPr>
          <p:cNvPr id="8" name="Retângulo 7"/>
          <p:cNvSpPr/>
          <p:nvPr/>
        </p:nvSpPr>
        <p:spPr>
          <a:xfrm>
            <a:off x="2915816" y="5489937"/>
            <a:ext cx="5832648" cy="1323439"/>
          </a:xfrm>
          <a:prstGeom prst="rect">
            <a:avLst/>
          </a:prstGeom>
        </p:spPr>
        <p:txBody>
          <a:bodyPr wrap="square">
            <a:spAutoFit/>
          </a:bodyPr>
          <a:lstStyle/>
          <a:p>
            <a:r>
              <a:rPr lang="pt-BR" sz="4000" b="1" dirty="0" smtClean="0">
                <a:ln w="10541" cmpd="sng">
                  <a:solidFill>
                    <a:schemeClr val="tx1">
                      <a:lumMod val="65000"/>
                      <a:lumOff val="35000"/>
                    </a:schemeClr>
                  </a:solidFill>
                  <a:prstDash val="solid"/>
                </a:ln>
              </a:rPr>
              <a:t>15 </a:t>
            </a:r>
            <a:r>
              <a:rPr lang="pt-BR" sz="4000" b="1" dirty="0" err="1" smtClean="0">
                <a:ln w="10541" cmpd="sng">
                  <a:solidFill>
                    <a:schemeClr val="tx1">
                      <a:lumMod val="65000"/>
                      <a:lumOff val="35000"/>
                    </a:schemeClr>
                  </a:solidFill>
                  <a:prstDash val="solid"/>
                </a:ln>
              </a:rPr>
              <a:t>million</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people</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reached</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on</a:t>
            </a:r>
            <a:r>
              <a:rPr lang="pt-BR" sz="4000" b="1" dirty="0" smtClean="0">
                <a:ln w="10541" cmpd="sng">
                  <a:solidFill>
                    <a:schemeClr val="tx1">
                      <a:lumMod val="65000"/>
                      <a:lumOff val="35000"/>
                    </a:schemeClr>
                  </a:solidFill>
                  <a:prstDash val="solid"/>
                </a:ln>
              </a:rPr>
              <a:t> </a:t>
            </a:r>
            <a:r>
              <a:rPr lang="pt-BR" sz="4000" b="1" dirty="0" err="1" smtClean="0">
                <a:ln w="10541" cmpd="sng">
                  <a:solidFill>
                    <a:schemeClr val="tx1">
                      <a:lumMod val="65000"/>
                      <a:lumOff val="35000"/>
                    </a:schemeClr>
                  </a:solidFill>
                  <a:prstDash val="solid"/>
                </a:ln>
              </a:rPr>
              <a:t>our</a:t>
            </a:r>
            <a:r>
              <a:rPr lang="pt-BR" sz="4000" b="1" dirty="0" smtClean="0">
                <a:ln w="10541" cmpd="sng">
                  <a:solidFill>
                    <a:schemeClr val="tx1">
                      <a:lumMod val="65000"/>
                      <a:lumOff val="35000"/>
                    </a:schemeClr>
                  </a:solidFill>
                  <a:prstDash val="solid"/>
                </a:ln>
              </a:rPr>
              <a:t> social network</a:t>
            </a:r>
            <a:endParaRPr lang="pt-BR" sz="4000" b="1" dirty="0">
              <a:ln w="10541" cmpd="sng">
                <a:solidFill>
                  <a:schemeClr val="tx1">
                    <a:lumMod val="65000"/>
                    <a:lumOff val="35000"/>
                  </a:schemeClr>
                </a:solidFill>
                <a:prstDash val="solid"/>
              </a:ln>
            </a:endParaRPr>
          </a:p>
        </p:txBody>
      </p:sp>
    </p:spTree>
    <p:extLst>
      <p:ext uri="{BB962C8B-B14F-4D97-AF65-F5344CB8AC3E}">
        <p14:creationId xmlns:p14="http://schemas.microsoft.com/office/powerpoint/2010/main" val="225932232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Barbara\barbara\Desktop\Renewables\Showcase\Escolas\Uberlandia\web UBEr\uberlândia_0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27" y="0"/>
            <a:ext cx="10281979"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p:cNvSpPr/>
          <p:nvPr/>
        </p:nvSpPr>
        <p:spPr>
          <a:xfrm>
            <a:off x="251520" y="5085184"/>
            <a:ext cx="7280377" cy="1200329"/>
          </a:xfrm>
          <a:prstGeom prst="rect">
            <a:avLst/>
          </a:prstGeom>
        </p:spPr>
        <p:txBody>
          <a:bodyPr wrap="square">
            <a:spAutoFit/>
          </a:bodyPr>
          <a:lstStyle/>
          <a:p>
            <a:pPr>
              <a:defRPr/>
            </a:pPr>
            <a:r>
              <a:rPr lang="en-US" sz="7200" b="1" dirty="0" smtClean="0">
                <a:ln>
                  <a:solidFill>
                    <a:schemeClr val="bg1"/>
                  </a:solidFill>
                </a:ln>
                <a:solidFill>
                  <a:schemeClr val="accent6">
                    <a:lumMod val="75000"/>
                  </a:schemeClr>
                </a:solidFill>
                <a:effectLst>
                  <a:outerShdw blurRad="38100" dist="38100" dir="2700000" algn="tl">
                    <a:srgbClr val="000000">
                      <a:alpha val="43137"/>
                    </a:srgbClr>
                  </a:outerShdw>
                </a:effectLst>
                <a:cs typeface="Calibri"/>
              </a:rPr>
              <a:t>What’s next?</a:t>
            </a:r>
            <a:endParaRPr lang="en-US" sz="7200" b="1" dirty="0" smtClean="0">
              <a:ln>
                <a:solidFill>
                  <a:schemeClr val="bg1"/>
                </a:solidFill>
              </a:ln>
              <a:solidFill>
                <a:schemeClr val="accent6">
                  <a:lumMod val="75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2888301330"/>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barbara.GREENBRAZIL\Downloads\IMG-20150512-WA0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33" b="25555"/>
          <a:stretch/>
        </p:blipFill>
        <p:spPr bwMode="auto">
          <a:xfrm>
            <a:off x="5076056" y="2780928"/>
            <a:ext cx="3888432" cy="3168352"/>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230"/>
            <a:ext cx="2627784" cy="196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ângulo 5"/>
          <p:cNvSpPr/>
          <p:nvPr/>
        </p:nvSpPr>
        <p:spPr>
          <a:xfrm>
            <a:off x="2619028" y="419180"/>
            <a:ext cx="7200800" cy="1569660"/>
          </a:xfrm>
          <a:prstGeom prst="rect">
            <a:avLst/>
          </a:prstGeom>
        </p:spPr>
        <p:txBody>
          <a:bodyPr wrap="square">
            <a:spAutoFit/>
          </a:bodyPr>
          <a:lstStyle/>
          <a:p>
            <a:pPr>
              <a:defRPr/>
            </a:pPr>
            <a:r>
              <a:rPr lang="en-US" sz="4800" b="1" dirty="0" smtClean="0">
                <a:solidFill>
                  <a:schemeClr val="accent6">
                    <a:lumMod val="75000"/>
                  </a:schemeClr>
                </a:solidFill>
                <a:effectLst>
                  <a:outerShdw blurRad="38100" dist="38100" dir="2700000" algn="tl">
                    <a:srgbClr val="000000">
                      <a:alpha val="43137"/>
                    </a:srgbClr>
                  </a:outerShdw>
                </a:effectLst>
                <a:cs typeface="Calibri"/>
              </a:rPr>
              <a:t>6 Schools waiting to be solarized</a:t>
            </a:r>
            <a:endParaRPr lang="en-US" sz="4000" b="1" dirty="0" smtClean="0">
              <a:solidFill>
                <a:schemeClr val="accent6">
                  <a:lumMod val="75000"/>
                </a:schemeClr>
              </a:solidFill>
              <a:effectLst>
                <a:outerShdw blurRad="38100" dist="38100" dir="2700000" algn="tl">
                  <a:srgbClr val="000000">
                    <a:alpha val="43137"/>
                  </a:srgbClr>
                </a:outerShdw>
              </a:effectLst>
              <a:cs typeface="Calibri"/>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313" y="6381328"/>
            <a:ext cx="164782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Oval 20"/>
          <p:cNvSpPr/>
          <p:nvPr/>
        </p:nvSpPr>
        <p:spPr>
          <a:xfrm>
            <a:off x="5129068" y="1628800"/>
            <a:ext cx="132995" cy="132995"/>
          </a:xfrm>
          <a:prstGeom prst="ellipse">
            <a:avLst/>
          </a:prstGeom>
          <a:ln>
            <a:solidFill>
              <a:schemeClr val="accent6">
                <a:lumMod val="75000"/>
              </a:schemeClr>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Connector 21"/>
          <p:cNvCxnSpPr>
            <a:endCxn id="8" idx="5"/>
          </p:cNvCxnSpPr>
          <p:nvPr/>
        </p:nvCxnSpPr>
        <p:spPr>
          <a:xfrm flipH="1" flipV="1">
            <a:off x="5242586" y="1742318"/>
            <a:ext cx="1057606" cy="1036413"/>
          </a:xfrm>
          <a:prstGeom prst="line">
            <a:avLst/>
          </a:prstGeom>
          <a:ln>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12" name="Retângulo 11"/>
          <p:cNvSpPr/>
          <p:nvPr/>
        </p:nvSpPr>
        <p:spPr>
          <a:xfrm>
            <a:off x="323528" y="2636912"/>
            <a:ext cx="7200800" cy="769441"/>
          </a:xfrm>
          <a:prstGeom prst="rect">
            <a:avLst/>
          </a:prstGeom>
        </p:spPr>
        <p:txBody>
          <a:bodyPr wrap="square">
            <a:spAutoFit/>
          </a:bodyPr>
          <a:lstStyle/>
          <a:p>
            <a:pPr>
              <a:defRPr/>
            </a:pPr>
            <a:r>
              <a:rPr lang="en-US" sz="4400" b="1" dirty="0" smtClean="0">
                <a:solidFill>
                  <a:schemeClr val="accent6">
                    <a:lumMod val="75000"/>
                  </a:schemeClr>
                </a:solidFill>
                <a:effectLst>
                  <a:outerShdw blurRad="38100" dist="38100" dir="2700000" algn="tl">
                    <a:srgbClr val="000000">
                      <a:alpha val="43137"/>
                    </a:srgbClr>
                  </a:outerShdw>
                </a:effectLst>
                <a:cs typeface="Calibri"/>
              </a:rPr>
              <a:t>National Campaign</a:t>
            </a:r>
            <a:endParaRPr lang="en-US" sz="3600" b="1" dirty="0" smtClean="0">
              <a:solidFill>
                <a:schemeClr val="accent6">
                  <a:lumMod val="75000"/>
                </a:schemeClr>
              </a:solidFill>
              <a:effectLst>
                <a:outerShdw blurRad="38100" dist="38100" dir="2700000" algn="tl">
                  <a:srgbClr val="000000">
                    <a:alpha val="43137"/>
                  </a:srgbClr>
                </a:outerShdw>
              </a:effectLst>
              <a:cs typeface="Calibri"/>
            </a:endParaRPr>
          </a:p>
        </p:txBody>
      </p:sp>
      <p:sp>
        <p:nvSpPr>
          <p:cNvPr id="13" name="Retângulo 12"/>
          <p:cNvSpPr/>
          <p:nvPr/>
        </p:nvSpPr>
        <p:spPr>
          <a:xfrm>
            <a:off x="323528" y="4243735"/>
            <a:ext cx="4104456" cy="1569660"/>
          </a:xfrm>
          <a:prstGeom prst="rect">
            <a:avLst/>
          </a:prstGeom>
        </p:spPr>
        <p:txBody>
          <a:bodyPr wrap="square">
            <a:spAutoFit/>
          </a:bodyPr>
          <a:lstStyle/>
          <a:p>
            <a:pPr algn="ctr">
              <a:defRPr/>
            </a:pPr>
            <a:r>
              <a:rPr lang="en-US" sz="4800" b="1" dirty="0" smtClean="0">
                <a:solidFill>
                  <a:schemeClr val="accent6">
                    <a:lumMod val="75000"/>
                  </a:schemeClr>
                </a:solidFill>
                <a:effectLst>
                  <a:outerShdw blurRad="38100" dist="38100" dir="2700000" algn="tl">
                    <a:srgbClr val="000000">
                      <a:alpha val="43137"/>
                    </a:srgbClr>
                  </a:outerShdw>
                </a:effectLst>
                <a:cs typeface="Calibri"/>
              </a:rPr>
              <a:t>Solar Multipliers</a:t>
            </a:r>
            <a:endParaRPr lang="en-US" sz="4000" b="1" dirty="0" smtClean="0">
              <a:solidFill>
                <a:schemeClr val="accent6">
                  <a:lumMod val="75000"/>
                </a:schemeClr>
              </a:solidFill>
              <a:effectLst>
                <a:outerShdw blurRad="38100" dist="38100" dir="2700000" algn="tl">
                  <a:srgbClr val="000000">
                    <a:alpha val="43137"/>
                  </a:srgbClr>
                </a:outerShdw>
              </a:effectLst>
              <a:cs typeface="Calibri"/>
            </a:endParaRPr>
          </a:p>
        </p:txBody>
      </p:sp>
    </p:spTree>
    <p:extLst>
      <p:ext uri="{BB962C8B-B14F-4D97-AF65-F5344CB8AC3E}">
        <p14:creationId xmlns:p14="http://schemas.microsoft.com/office/powerpoint/2010/main" val="78473402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251520" y="404664"/>
            <a:ext cx="8886618" cy="6001643"/>
          </a:xfrm>
          <a:prstGeom prst="rect">
            <a:avLst/>
          </a:prstGeom>
          <a:noFill/>
        </p:spPr>
        <p:txBody>
          <a:bodyPr wrap="square">
            <a:spAutoFit/>
          </a:bodyPr>
          <a:lstStyle/>
          <a:p>
            <a:pPr>
              <a:defRPr/>
            </a:pPr>
            <a:r>
              <a:rPr lang="en-US" sz="5400" b="1" dirty="0" smtClean="0">
                <a:solidFill>
                  <a:schemeClr val="accent6">
                    <a:lumMod val="75000"/>
                  </a:schemeClr>
                </a:solidFill>
                <a:effectLst>
                  <a:outerShdw blurRad="38100" dist="38100" dir="2700000" algn="tl">
                    <a:srgbClr val="000000">
                      <a:alpha val="43137"/>
                    </a:srgbClr>
                  </a:outerShdw>
                </a:effectLst>
                <a:latin typeface="Calibri"/>
                <a:cs typeface="Calibri"/>
              </a:rPr>
              <a:t>Key Learnings</a:t>
            </a:r>
          </a:p>
          <a:p>
            <a:pPr>
              <a:defRPr/>
            </a:pPr>
            <a:endParaRPr lang="en-US" sz="2200" dirty="0">
              <a:solidFill>
                <a:srgbClr val="000000"/>
              </a:solidFill>
              <a:latin typeface="Calibri"/>
              <a:cs typeface="Calibri"/>
            </a:endParaRPr>
          </a:p>
          <a:p>
            <a:pPr marL="342900" indent="-342900">
              <a:buFont typeface="Arial" panose="020B0604020202020204" pitchFamily="34" charset="0"/>
              <a:buChar char="•"/>
              <a:defRPr/>
            </a:pPr>
            <a:r>
              <a:rPr lang="en-US" sz="2800" dirty="0" smtClean="0">
                <a:solidFill>
                  <a:srgbClr val="000000"/>
                </a:solidFill>
                <a:cs typeface="Calibri"/>
              </a:rPr>
              <a:t>Involve </a:t>
            </a:r>
            <a:r>
              <a:rPr lang="en-US" sz="2800" dirty="0">
                <a:solidFill>
                  <a:srgbClr val="000000"/>
                </a:solidFill>
                <a:cs typeface="Calibri"/>
              </a:rPr>
              <a:t>the local community when planning and executing the project</a:t>
            </a:r>
            <a:r>
              <a:rPr lang="en-US" sz="2800" dirty="0" smtClean="0">
                <a:solidFill>
                  <a:srgbClr val="000000"/>
                </a:solidFill>
                <a:cs typeface="Calibri"/>
              </a:rPr>
              <a:t>;</a:t>
            </a:r>
          </a:p>
          <a:p>
            <a:pPr>
              <a:defRPr/>
            </a:pPr>
            <a:endParaRPr lang="en-US" sz="2800" dirty="0" smtClean="0">
              <a:solidFill>
                <a:srgbClr val="000000"/>
              </a:solidFill>
              <a:cs typeface="Calibri"/>
            </a:endParaRPr>
          </a:p>
          <a:p>
            <a:pPr marL="342900" indent="-342900">
              <a:buFont typeface="Arial" panose="020B0604020202020204" pitchFamily="34" charset="0"/>
              <a:buChar char="•"/>
              <a:defRPr/>
            </a:pPr>
            <a:r>
              <a:rPr lang="en-US" sz="2800" dirty="0" smtClean="0">
                <a:solidFill>
                  <a:srgbClr val="000000"/>
                </a:solidFill>
                <a:cs typeface="Calibri"/>
              </a:rPr>
              <a:t>Agreements with public power take time;</a:t>
            </a:r>
          </a:p>
          <a:p>
            <a:pPr marL="342900" indent="-342900">
              <a:buFont typeface="Arial" panose="020B0604020202020204" pitchFamily="34" charset="0"/>
              <a:buChar char="•"/>
              <a:defRPr/>
            </a:pPr>
            <a:endParaRPr lang="en-US" sz="2800" dirty="0">
              <a:solidFill>
                <a:srgbClr val="000000"/>
              </a:solidFill>
              <a:cs typeface="Calibri"/>
            </a:endParaRPr>
          </a:p>
          <a:p>
            <a:pPr marL="342900" indent="-342900">
              <a:buFont typeface="Arial" panose="020B0604020202020204" pitchFamily="34" charset="0"/>
              <a:buChar char="•"/>
              <a:defRPr/>
            </a:pPr>
            <a:r>
              <a:rPr lang="en-US" sz="2800" dirty="0">
                <a:solidFill>
                  <a:srgbClr val="000000"/>
                </a:solidFill>
                <a:cs typeface="Calibri"/>
              </a:rPr>
              <a:t>Solar Multipliers were and essential part of the project</a:t>
            </a:r>
            <a:r>
              <a:rPr lang="en-US" sz="2800" dirty="0" smtClean="0">
                <a:solidFill>
                  <a:srgbClr val="000000"/>
                </a:solidFill>
                <a:cs typeface="Calibri"/>
              </a:rPr>
              <a:t>.</a:t>
            </a:r>
          </a:p>
          <a:p>
            <a:pPr>
              <a:defRPr/>
            </a:pPr>
            <a:endParaRPr lang="en-US" sz="2800" dirty="0">
              <a:solidFill>
                <a:srgbClr val="000000"/>
              </a:solidFill>
              <a:latin typeface="Calibri"/>
              <a:cs typeface="Calibri"/>
            </a:endParaRPr>
          </a:p>
          <a:p>
            <a:pPr marL="342900" indent="-342900">
              <a:buFont typeface="Arial" panose="020B0604020202020204" pitchFamily="34" charset="0"/>
              <a:buChar char="•"/>
              <a:defRPr/>
            </a:pPr>
            <a:r>
              <a:rPr lang="en-US" sz="2800" dirty="0"/>
              <a:t>Showcases tend to attract lot of media attention, so use it to communicate your main messages and political </a:t>
            </a:r>
            <a:r>
              <a:rPr lang="en-US" sz="2800" dirty="0" smtClean="0"/>
              <a:t>asks;</a:t>
            </a:r>
          </a:p>
          <a:p>
            <a:pPr marL="342900" indent="-342900">
              <a:buFont typeface="Arial" panose="020B0604020202020204" pitchFamily="34" charset="0"/>
              <a:buChar char="•"/>
              <a:defRPr/>
            </a:pPr>
            <a:endParaRPr lang="en-US" sz="2800" dirty="0">
              <a:solidFill>
                <a:srgbClr val="000000"/>
              </a:solidFill>
              <a:latin typeface="Calibri"/>
              <a:cs typeface="Calibri"/>
            </a:endParaRPr>
          </a:p>
          <a:p>
            <a:pPr marL="342900" indent="-342900">
              <a:buFont typeface="Arial" panose="020B0604020202020204" pitchFamily="34" charset="0"/>
              <a:buChar char="•"/>
              <a:defRPr/>
            </a:pPr>
            <a:r>
              <a:rPr lang="en-US" sz="2800" dirty="0" smtClean="0">
                <a:solidFill>
                  <a:srgbClr val="000000"/>
                </a:solidFill>
                <a:cs typeface="Calibri"/>
              </a:rPr>
              <a:t>Keep </a:t>
            </a:r>
            <a:r>
              <a:rPr lang="en-US" sz="2800" dirty="0">
                <a:solidFill>
                  <a:srgbClr val="000000"/>
                </a:solidFill>
                <a:cs typeface="Calibri"/>
              </a:rPr>
              <a:t>track on the results and follow </a:t>
            </a:r>
            <a:r>
              <a:rPr lang="en-US" sz="2800" dirty="0" smtClean="0">
                <a:solidFill>
                  <a:srgbClr val="000000"/>
                </a:solidFill>
                <a:cs typeface="Calibri"/>
              </a:rPr>
              <a:t>up</a:t>
            </a:r>
            <a:r>
              <a:rPr lang="en-US" sz="2800" dirty="0">
                <a:solidFill>
                  <a:srgbClr val="000000"/>
                </a:solidFill>
                <a:cs typeface="Calibri"/>
              </a:rPr>
              <a:t>.</a:t>
            </a:r>
            <a:endParaRPr lang="en-US" sz="2800" dirty="0" smtClean="0">
              <a:solidFill>
                <a:srgbClr val="000000"/>
              </a:solidFill>
              <a:cs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313" y="6381328"/>
            <a:ext cx="164782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74397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Barbara\barbara\Desktop\Pecha Kucha\Imagens\0404_GP_solar_multiplicadores_otavioalmeid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984"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81946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presentacao_PPT_green-multiplicador-solar3.jpg"/>
          <p:cNvPicPr>
            <a:picLocks noChangeAspect="1"/>
          </p:cNvPicPr>
          <p:nvPr/>
        </p:nvPicPr>
        <p:blipFill>
          <a:blip r:embed="rId2"/>
          <a:stretch>
            <a:fillRect/>
          </a:stretch>
        </p:blipFill>
        <p:spPr>
          <a:xfrm>
            <a:off x="0" y="0"/>
            <a:ext cx="9144000" cy="6860382"/>
          </a:xfrm>
          <a:prstGeom prst="rect">
            <a:avLst/>
          </a:prstGeom>
        </p:spPr>
      </p:pic>
      <p:sp>
        <p:nvSpPr>
          <p:cNvPr id="4" name="CaixaDeTexto 3"/>
          <p:cNvSpPr txBox="1">
            <a:spLocks noChangeArrowheads="1"/>
          </p:cNvSpPr>
          <p:nvPr/>
        </p:nvSpPr>
        <p:spPr bwMode="auto">
          <a:xfrm>
            <a:off x="8505" y="4826675"/>
            <a:ext cx="594315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rgbClr val="FFCC00"/>
                </a:solidFill>
                <a:latin typeface="Arial" charset="0"/>
                <a:ea typeface="ＭＳ Ｐゴシック" pitchFamily="34" charset="-128"/>
                <a:cs typeface="Arial" charset="0"/>
              </a:defRPr>
            </a:lvl1pPr>
            <a:lvl2pPr marL="742950" indent="-285750" eaLnBrk="0" hangingPunct="0">
              <a:spcBef>
                <a:spcPct val="20000"/>
              </a:spcBef>
              <a:buChar char="–"/>
              <a:defRPr sz="2800">
                <a:solidFill>
                  <a:srgbClr val="006600"/>
                </a:solidFill>
                <a:latin typeface="Arial" charset="0"/>
                <a:ea typeface="Arial" charset="0"/>
                <a:cs typeface="Arial" charset="0"/>
              </a:defRPr>
            </a:lvl2pPr>
            <a:lvl3pPr marL="1143000" indent="-228600" eaLnBrk="0" hangingPunct="0">
              <a:spcBef>
                <a:spcPct val="20000"/>
              </a:spcBef>
              <a:buChar char="•"/>
              <a:defRPr sz="2400">
                <a:solidFill>
                  <a:srgbClr val="CCCC00"/>
                </a:solidFill>
                <a:latin typeface="Arial" charset="0"/>
                <a:ea typeface="Arial" charset="0"/>
                <a:cs typeface="Arial" charset="0"/>
              </a:defRPr>
            </a:lvl3pPr>
            <a:lvl4pPr marL="1600200" indent="-228600" eaLnBrk="0" hangingPunct="0">
              <a:spcBef>
                <a:spcPct val="20000"/>
              </a:spcBef>
              <a:buChar char="–"/>
              <a:defRPr sz="2000">
                <a:solidFill>
                  <a:srgbClr val="009900"/>
                </a:solidFill>
                <a:latin typeface="Arial" charset="0"/>
                <a:ea typeface="Arial" charset="0"/>
                <a:cs typeface="Arial" charset="0"/>
              </a:defRPr>
            </a:lvl4pPr>
            <a:lvl5pPr marL="2057400" indent="-228600" eaLnBrk="0" hangingPunct="0">
              <a:spcBef>
                <a:spcPct val="20000"/>
              </a:spcBef>
              <a:buChar char="»"/>
              <a:defRPr sz="2000">
                <a:solidFill>
                  <a:schemeClr val="folHlink"/>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folHlink"/>
                </a:solidFill>
                <a:latin typeface="Arial" charset="0"/>
                <a:ea typeface="Arial" charset="0"/>
                <a:cs typeface="Arial" charset="0"/>
              </a:defRPr>
            </a:lvl9pPr>
          </a:lstStyle>
          <a:p>
            <a:pPr eaLnBrk="1" fontAlgn="base" hangingPunct="1">
              <a:spcBef>
                <a:spcPct val="0"/>
              </a:spcBef>
              <a:spcAft>
                <a:spcPct val="0"/>
              </a:spcAft>
              <a:buFontTx/>
              <a:buNone/>
            </a:pPr>
            <a:r>
              <a:rPr lang="pt-BR" altLang="pt-BR" sz="2100" b="1" dirty="0" smtClean="0">
                <a:solidFill>
                  <a:schemeClr val="bg1"/>
                </a:solidFill>
              </a:rPr>
              <a:t>Bárbara Rubim </a:t>
            </a:r>
          </a:p>
          <a:p>
            <a:pPr eaLnBrk="1" fontAlgn="base" hangingPunct="1">
              <a:spcBef>
                <a:spcPct val="0"/>
              </a:spcBef>
              <a:spcAft>
                <a:spcPct val="0"/>
              </a:spcAft>
              <a:buFontTx/>
              <a:buNone/>
            </a:pPr>
            <a:r>
              <a:rPr lang="pt-BR" altLang="pt-BR" sz="2100" b="1" dirty="0" err="1" smtClean="0">
                <a:solidFill>
                  <a:schemeClr val="bg1"/>
                </a:solidFill>
              </a:rPr>
              <a:t>Renewable</a:t>
            </a:r>
            <a:r>
              <a:rPr lang="pt-BR" altLang="pt-BR" sz="2100" b="1" dirty="0" smtClean="0">
                <a:solidFill>
                  <a:schemeClr val="bg1"/>
                </a:solidFill>
              </a:rPr>
              <a:t> Energy Project </a:t>
            </a:r>
            <a:r>
              <a:rPr lang="pt-BR" altLang="pt-BR" sz="2100" b="1" dirty="0" err="1" smtClean="0">
                <a:solidFill>
                  <a:schemeClr val="bg1"/>
                </a:solidFill>
              </a:rPr>
              <a:t>Leader</a:t>
            </a:r>
            <a:r>
              <a:rPr lang="pt-BR" altLang="pt-BR" sz="2100" b="1" dirty="0" smtClean="0">
                <a:solidFill>
                  <a:schemeClr val="bg1"/>
                </a:solidFill>
              </a:rPr>
              <a:t> </a:t>
            </a:r>
          </a:p>
          <a:p>
            <a:pPr eaLnBrk="1" fontAlgn="base" hangingPunct="1">
              <a:spcBef>
                <a:spcPct val="0"/>
              </a:spcBef>
              <a:spcAft>
                <a:spcPct val="0"/>
              </a:spcAft>
              <a:buFontTx/>
              <a:buNone/>
            </a:pPr>
            <a:r>
              <a:rPr lang="pt-BR" altLang="pt-BR" sz="2100" b="1" dirty="0" smtClean="0">
                <a:solidFill>
                  <a:schemeClr val="bg1"/>
                </a:solidFill>
              </a:rPr>
              <a:t>Greenpeace </a:t>
            </a:r>
            <a:r>
              <a:rPr lang="pt-BR" altLang="pt-BR" sz="2100" b="1" dirty="0" err="1" smtClean="0">
                <a:solidFill>
                  <a:schemeClr val="bg1"/>
                </a:solidFill>
              </a:rPr>
              <a:t>Brazil</a:t>
            </a:r>
            <a:endParaRPr lang="pt-BR" altLang="pt-BR" sz="2100" b="1" dirty="0" smtClean="0">
              <a:solidFill>
                <a:schemeClr val="bg1"/>
              </a:solidFill>
            </a:endParaRPr>
          </a:p>
          <a:p>
            <a:pPr eaLnBrk="1" fontAlgn="base" hangingPunct="1">
              <a:spcBef>
                <a:spcPct val="0"/>
              </a:spcBef>
              <a:spcAft>
                <a:spcPct val="0"/>
              </a:spcAft>
              <a:buFontTx/>
              <a:buNone/>
            </a:pPr>
            <a:endParaRPr lang="pt-BR" altLang="pt-BR" sz="2100" b="1" dirty="0" smtClean="0">
              <a:solidFill>
                <a:schemeClr val="bg1"/>
              </a:solidFill>
            </a:endParaRPr>
          </a:p>
          <a:p>
            <a:pPr eaLnBrk="1" fontAlgn="base" hangingPunct="1">
              <a:spcBef>
                <a:spcPct val="0"/>
              </a:spcBef>
              <a:spcAft>
                <a:spcPct val="0"/>
              </a:spcAft>
              <a:buFontTx/>
              <a:buNone/>
            </a:pPr>
            <a:r>
              <a:rPr lang="pt-BR" altLang="pt-BR" sz="2100" b="1" dirty="0" smtClean="0">
                <a:solidFill>
                  <a:schemeClr val="bg1"/>
                </a:solidFill>
              </a:rPr>
              <a:t>barbara.rubim@greenpeace.org</a:t>
            </a:r>
          </a:p>
          <a:p>
            <a:pPr eaLnBrk="1" fontAlgn="base" hangingPunct="1">
              <a:spcBef>
                <a:spcPct val="0"/>
              </a:spcBef>
              <a:spcAft>
                <a:spcPct val="0"/>
              </a:spcAft>
              <a:buFontTx/>
              <a:buNone/>
            </a:pPr>
            <a:r>
              <a:rPr lang="pt-BR" altLang="pt-BR" sz="2100" b="1" dirty="0" err="1" smtClean="0">
                <a:solidFill>
                  <a:schemeClr val="bg1"/>
                </a:solidFill>
              </a:rPr>
              <a:t>Twitter</a:t>
            </a:r>
            <a:r>
              <a:rPr lang="pt-BR" altLang="pt-BR" sz="2100" b="1" dirty="0" smtClean="0">
                <a:solidFill>
                  <a:schemeClr val="bg1"/>
                </a:solidFill>
              </a:rPr>
              <a:t>: @</a:t>
            </a:r>
            <a:r>
              <a:rPr lang="pt-BR" altLang="pt-BR" sz="2100" b="1" dirty="0" err="1" smtClean="0">
                <a:solidFill>
                  <a:schemeClr val="bg1"/>
                </a:solidFill>
              </a:rPr>
              <a:t>bfvrubim</a:t>
            </a:r>
            <a:endParaRPr lang="pt-BR" altLang="pt-BR" sz="2100" b="1" dirty="0" smtClean="0">
              <a:solidFill>
                <a:schemeClr val="bg1"/>
              </a:solidFill>
            </a:endParaRPr>
          </a:p>
        </p:txBody>
      </p:sp>
    </p:spTree>
    <p:extLst>
      <p:ext uri="{BB962C8B-B14F-4D97-AF65-F5344CB8AC3E}">
        <p14:creationId xmlns:p14="http://schemas.microsoft.com/office/powerpoint/2010/main" val="21218186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Barbara\barbara\Desktop\Renewables\Showcase\Escolas\Uberlandia\web UBEr\uberlândia_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5542" r="5396"/>
          <a:stretch/>
        </p:blipFill>
        <p:spPr bwMode="auto">
          <a:xfrm>
            <a:off x="0" y="0"/>
            <a:ext cx="9157282" cy="6857999"/>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p:cNvSpPr/>
          <p:nvPr/>
        </p:nvSpPr>
        <p:spPr>
          <a:xfrm>
            <a:off x="467544" y="2016840"/>
            <a:ext cx="7713522" cy="2123658"/>
          </a:xfrm>
          <a:prstGeom prst="rect">
            <a:avLst/>
          </a:prstGeom>
        </p:spPr>
        <p:txBody>
          <a:bodyPr wrap="none">
            <a:spAutoFit/>
          </a:bodyPr>
          <a:lstStyle/>
          <a:p>
            <a:pPr>
              <a:defRPr/>
            </a:pPr>
            <a:r>
              <a:rPr lang="en-US" sz="6600" b="1" dirty="0" smtClean="0">
                <a:ln>
                  <a:solidFill>
                    <a:schemeClr val="tx1"/>
                  </a:solidFill>
                </a:ln>
                <a:solidFill>
                  <a:schemeClr val="accent6">
                    <a:lumMod val="75000"/>
                  </a:schemeClr>
                </a:solidFill>
                <a:effectLst>
                  <a:outerShdw blurRad="38100" dist="38100" dir="2700000" algn="tl">
                    <a:srgbClr val="000000">
                      <a:alpha val="43137"/>
                    </a:srgbClr>
                  </a:outerShdw>
                </a:effectLst>
                <a:cs typeface="Calibri"/>
              </a:rPr>
              <a:t>PV system: US$ 4.000</a:t>
            </a:r>
          </a:p>
          <a:p>
            <a:pPr>
              <a:defRPr/>
            </a:pPr>
            <a:r>
              <a:rPr lang="en-US" sz="6600" b="1" dirty="0" smtClean="0">
                <a:ln>
                  <a:solidFill>
                    <a:schemeClr val="tx1"/>
                  </a:solidFill>
                </a:ln>
                <a:solidFill>
                  <a:schemeClr val="accent6">
                    <a:lumMod val="75000"/>
                  </a:schemeClr>
                </a:solidFill>
                <a:effectLst>
                  <a:outerShdw blurRad="38100" dist="38100" dir="2700000" algn="tl">
                    <a:srgbClr val="000000">
                      <a:alpha val="43137"/>
                    </a:srgbClr>
                  </a:outerShdw>
                </a:effectLst>
                <a:cs typeface="Calibri"/>
              </a:rPr>
              <a:t>+ taxes: US$7.000</a:t>
            </a:r>
            <a:endParaRPr lang="en-US" sz="5400" b="1" dirty="0" smtClean="0">
              <a:ln>
                <a:solidFill>
                  <a:schemeClr val="tx1"/>
                </a:solidFill>
              </a:ln>
              <a:solidFill>
                <a:schemeClr val="accent6">
                  <a:lumMod val="75000"/>
                </a:schemeClr>
              </a:solidFill>
              <a:effectLst>
                <a:outerShdw blurRad="38100" dist="38100" dir="2700000" algn="tl">
                  <a:srgbClr val="000000">
                    <a:alpha val="43137"/>
                  </a:srgbClr>
                </a:outerShdw>
              </a:effectLst>
              <a:cs typeface="Calibri"/>
            </a:endParaRPr>
          </a:p>
        </p:txBody>
      </p:sp>
      <p:sp>
        <p:nvSpPr>
          <p:cNvPr id="2" name="Retângulo 1"/>
          <p:cNvSpPr/>
          <p:nvPr/>
        </p:nvSpPr>
        <p:spPr>
          <a:xfrm>
            <a:off x="3131840" y="4779149"/>
            <a:ext cx="5928931" cy="954107"/>
          </a:xfrm>
          <a:prstGeom prst="rect">
            <a:avLst/>
          </a:prstGeom>
        </p:spPr>
        <p:txBody>
          <a:bodyPr wrap="none">
            <a:spAutoFit/>
          </a:bodyPr>
          <a:lstStyle/>
          <a:p>
            <a:pPr>
              <a:defRPr/>
            </a:pPr>
            <a:r>
              <a:rPr lang="en-US" sz="2800" b="1" dirty="0" smtClean="0">
                <a:ln>
                  <a:solidFill>
                    <a:schemeClr val="tx1"/>
                  </a:solidFill>
                </a:ln>
                <a:solidFill>
                  <a:schemeClr val="accent6">
                    <a:lumMod val="75000"/>
                  </a:schemeClr>
                </a:solidFill>
                <a:cs typeface="Calibri"/>
              </a:rPr>
              <a:t>+ Lack of knowledge around the issue  </a:t>
            </a:r>
          </a:p>
          <a:p>
            <a:pPr>
              <a:defRPr/>
            </a:pPr>
            <a:r>
              <a:rPr lang="en-US" sz="2800" b="1" dirty="0" smtClean="0">
                <a:ln>
                  <a:solidFill>
                    <a:schemeClr val="tx1"/>
                  </a:solidFill>
                </a:ln>
                <a:solidFill>
                  <a:schemeClr val="accent6">
                    <a:lumMod val="75000"/>
                  </a:schemeClr>
                </a:solidFill>
                <a:cs typeface="Calibri"/>
              </a:rPr>
              <a:t>+ Lack of financing options  </a:t>
            </a:r>
            <a:endParaRPr lang="en-US" sz="2800" b="1" dirty="0">
              <a:ln>
                <a:solidFill>
                  <a:schemeClr val="tx1"/>
                </a:solidFill>
              </a:ln>
              <a:solidFill>
                <a:schemeClr val="accent6">
                  <a:lumMod val="75000"/>
                </a:schemeClr>
              </a:solidFill>
              <a:cs typeface="Calibri"/>
            </a:endParaRPr>
          </a:p>
        </p:txBody>
      </p:sp>
      <p:sp>
        <p:nvSpPr>
          <p:cNvPr id="9" name="Retângulo 8"/>
          <p:cNvSpPr/>
          <p:nvPr/>
        </p:nvSpPr>
        <p:spPr>
          <a:xfrm>
            <a:off x="611560" y="692696"/>
            <a:ext cx="4611583" cy="584775"/>
          </a:xfrm>
          <a:prstGeom prst="rect">
            <a:avLst/>
          </a:prstGeom>
        </p:spPr>
        <p:txBody>
          <a:bodyPr wrap="none">
            <a:spAutoFit/>
          </a:bodyPr>
          <a:lstStyle/>
          <a:p>
            <a:pPr lvl="0">
              <a:defRPr/>
            </a:pPr>
            <a:r>
              <a:rPr lang="en-US" sz="3200" b="1" dirty="0" smtClean="0">
                <a:ln>
                  <a:solidFill>
                    <a:schemeClr val="tx1"/>
                  </a:solidFill>
                </a:ln>
                <a:solidFill>
                  <a:srgbClr val="F79646">
                    <a:lumMod val="75000"/>
                  </a:srgbClr>
                </a:solidFill>
                <a:cs typeface="Calibri"/>
              </a:rPr>
              <a:t>What about Solar Energy?</a:t>
            </a:r>
            <a:endParaRPr lang="en-US" sz="3200" b="1" dirty="0">
              <a:ln>
                <a:solidFill>
                  <a:schemeClr val="tx1"/>
                </a:solidFill>
              </a:ln>
              <a:solidFill>
                <a:srgbClr val="F79646">
                  <a:lumMod val="75000"/>
                </a:srgbClr>
              </a:solidFill>
              <a:cs typeface="Calibri"/>
            </a:endParaRPr>
          </a:p>
        </p:txBody>
      </p:sp>
    </p:spTree>
    <p:extLst>
      <p:ext uri="{BB962C8B-B14F-4D97-AF65-F5344CB8AC3E}">
        <p14:creationId xmlns:p14="http://schemas.microsoft.com/office/powerpoint/2010/main" val="425430307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230"/>
            <a:ext cx="2627784" cy="196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899592" y="2017413"/>
            <a:ext cx="8044382" cy="3693319"/>
          </a:xfrm>
          <a:prstGeom prst="rect">
            <a:avLst/>
          </a:prstGeom>
        </p:spPr>
        <p:txBody>
          <a:bodyPr wrap="none">
            <a:spAutoFit/>
          </a:bodyPr>
          <a:lstStyle/>
          <a:p>
            <a:pPr>
              <a:defRPr/>
            </a:pPr>
            <a:r>
              <a:rPr lang="en-US" sz="8000" b="1" dirty="0" smtClean="0">
                <a:solidFill>
                  <a:schemeClr val="accent6">
                    <a:lumMod val="75000"/>
                  </a:schemeClr>
                </a:solidFill>
                <a:effectLst>
                  <a:outerShdw blurRad="38100" dist="38100" dir="2700000" algn="tl">
                    <a:srgbClr val="000000">
                      <a:alpha val="43137"/>
                    </a:srgbClr>
                  </a:outerShdw>
                </a:effectLst>
                <a:cs typeface="Calibri"/>
              </a:rPr>
              <a:t>EVERY</a:t>
            </a:r>
            <a:r>
              <a:rPr lang="en-US" sz="6600" b="1" dirty="0" smtClean="0">
                <a:solidFill>
                  <a:schemeClr val="accent6">
                    <a:lumMod val="75000"/>
                  </a:schemeClr>
                </a:solidFill>
                <a:effectLst>
                  <a:outerShdw blurRad="38100" dist="38100" dir="2700000" algn="tl">
                    <a:srgbClr val="000000">
                      <a:alpha val="43137"/>
                    </a:srgbClr>
                  </a:outerShdw>
                </a:effectLst>
                <a:cs typeface="Calibri"/>
              </a:rPr>
              <a:t> CRISIS</a:t>
            </a:r>
          </a:p>
          <a:p>
            <a:pPr>
              <a:defRPr/>
            </a:pPr>
            <a:r>
              <a:rPr lang="en-US" sz="6600" b="1" dirty="0" smtClean="0">
                <a:solidFill>
                  <a:schemeClr val="accent6">
                    <a:lumMod val="75000"/>
                  </a:schemeClr>
                </a:solidFill>
                <a:effectLst>
                  <a:outerShdw blurRad="38100" dist="38100" dir="2700000" algn="tl">
                    <a:srgbClr val="000000">
                      <a:alpha val="43137"/>
                    </a:srgbClr>
                  </a:outerShdw>
                </a:effectLst>
                <a:cs typeface="Calibri"/>
              </a:rPr>
              <a:t>   IS AN </a:t>
            </a:r>
          </a:p>
          <a:p>
            <a:pPr>
              <a:defRPr/>
            </a:pPr>
            <a:r>
              <a:rPr lang="en-US" sz="8800" b="1" dirty="0" smtClean="0">
                <a:solidFill>
                  <a:schemeClr val="accent6">
                    <a:lumMod val="75000"/>
                  </a:schemeClr>
                </a:solidFill>
                <a:effectLst>
                  <a:outerShdw blurRad="38100" dist="38100" dir="2700000" algn="tl">
                    <a:srgbClr val="000000">
                      <a:alpha val="43137"/>
                    </a:srgbClr>
                  </a:outerShdw>
                </a:effectLst>
                <a:cs typeface="Calibri"/>
              </a:rPr>
              <a:t>    OPPORTUNITY</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0313" y="6381328"/>
            <a:ext cx="164782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942753"/>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Barbara\barbara\Desktop\Renewables\Showcase\Escolas\Escola SP\web\artur_alvim_041.jpg"/>
          <p:cNvPicPr>
            <a:picLocks noChangeAspect="1" noChangeArrowheads="1"/>
          </p:cNvPicPr>
          <p:nvPr/>
        </p:nvPicPr>
        <p:blipFill rotWithShape="1">
          <a:blip r:embed="rId3">
            <a:extLst>
              <a:ext uri="{28A0092B-C50C-407E-A947-70E740481C1C}">
                <a14:useLocalDpi xmlns:a14="http://schemas.microsoft.com/office/drawing/2010/main" val="0"/>
              </a:ext>
            </a:extLst>
          </a:blip>
          <a:srcRect l="5934" r="5544"/>
          <a:stretch/>
        </p:blipFill>
        <p:spPr bwMode="auto">
          <a:xfrm>
            <a:off x="0" y="0"/>
            <a:ext cx="9138138"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459975" y="390409"/>
            <a:ext cx="7280377" cy="1446550"/>
          </a:xfrm>
          <a:prstGeom prst="rect">
            <a:avLst/>
          </a:prstGeom>
        </p:spPr>
        <p:txBody>
          <a:bodyPr wrap="square">
            <a:spAutoFit/>
          </a:bodyPr>
          <a:lstStyle/>
          <a:p>
            <a:pPr>
              <a:defRPr/>
            </a:pPr>
            <a:r>
              <a:rPr lang="en-US" sz="8800" b="1" dirty="0" smtClean="0">
                <a:ln>
                  <a:solidFill>
                    <a:schemeClr val="accent6">
                      <a:lumMod val="75000"/>
                    </a:schemeClr>
                  </a:solidFill>
                </a:ln>
                <a:solidFill>
                  <a:schemeClr val="accent6">
                    <a:lumMod val="75000"/>
                  </a:schemeClr>
                </a:solidFill>
                <a:effectLst>
                  <a:outerShdw blurRad="38100" dist="38100" dir="2700000" algn="tl">
                    <a:srgbClr val="000000">
                      <a:alpha val="43137"/>
                    </a:srgbClr>
                  </a:outerShdw>
                </a:effectLst>
                <a:cs typeface="Calibri"/>
              </a:rPr>
              <a:t>Showcase</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320" y="6418659"/>
            <a:ext cx="1647825"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1499012" y="2591011"/>
            <a:ext cx="5976664" cy="1200329"/>
          </a:xfrm>
          <a:prstGeom prst="rect">
            <a:avLst/>
          </a:prstGeom>
        </p:spPr>
        <p:txBody>
          <a:bodyPr wrap="square">
            <a:spAutoFit/>
          </a:bodyPr>
          <a:lstStyle/>
          <a:p>
            <a:pPr marL="457200" indent="-457200">
              <a:buAutoNum type="arabicParenR"/>
            </a:pPr>
            <a:r>
              <a:rPr lang="en-US" sz="2400" dirty="0" smtClean="0"/>
              <a:t>create </a:t>
            </a:r>
            <a:r>
              <a:rPr lang="en-US" sz="2400" b="1" dirty="0" smtClean="0"/>
              <a:t>awareness</a:t>
            </a:r>
            <a:r>
              <a:rPr lang="en-US" sz="2400" dirty="0" smtClean="0"/>
              <a:t>;</a:t>
            </a:r>
          </a:p>
          <a:p>
            <a:pPr marL="457200" indent="-457200">
              <a:buAutoNum type="arabicParenR"/>
            </a:pPr>
            <a:r>
              <a:rPr lang="en-US" sz="2400" dirty="0" smtClean="0"/>
              <a:t>get </a:t>
            </a:r>
            <a:r>
              <a:rPr lang="en-US" sz="2400" dirty="0"/>
              <a:t>public </a:t>
            </a:r>
            <a:r>
              <a:rPr lang="en-US" sz="2400" b="1" dirty="0" smtClean="0"/>
              <a:t>support</a:t>
            </a:r>
            <a:r>
              <a:rPr lang="en-US" sz="2400" dirty="0" smtClean="0"/>
              <a:t>;</a:t>
            </a:r>
          </a:p>
          <a:p>
            <a:pPr marL="457200" indent="-457200">
              <a:buAutoNum type="arabicParenR"/>
            </a:pPr>
            <a:r>
              <a:rPr lang="en-US" sz="2400" b="1" dirty="0" smtClean="0"/>
              <a:t>press</a:t>
            </a:r>
            <a:r>
              <a:rPr lang="en-US" sz="2400" dirty="0" smtClean="0"/>
              <a:t> </a:t>
            </a:r>
            <a:r>
              <a:rPr lang="en-US" sz="2400" dirty="0"/>
              <a:t>public </a:t>
            </a:r>
            <a:r>
              <a:rPr lang="en-US" sz="2400" dirty="0" smtClean="0"/>
              <a:t>power.</a:t>
            </a:r>
            <a:endParaRPr lang="pt-BR" sz="2400" dirty="0"/>
          </a:p>
        </p:txBody>
      </p:sp>
      <p:sp>
        <p:nvSpPr>
          <p:cNvPr id="5" name="Retângulo 4"/>
          <p:cNvSpPr/>
          <p:nvPr/>
        </p:nvSpPr>
        <p:spPr>
          <a:xfrm>
            <a:off x="946889" y="1790791"/>
            <a:ext cx="5194242" cy="461665"/>
          </a:xfrm>
          <a:prstGeom prst="rect">
            <a:avLst/>
          </a:prstGeom>
        </p:spPr>
        <p:txBody>
          <a:bodyPr wrap="none">
            <a:spAutoFit/>
          </a:bodyPr>
          <a:lstStyle/>
          <a:p>
            <a:r>
              <a:rPr lang="en-US" sz="2400" b="1" dirty="0">
                <a:solidFill>
                  <a:schemeClr val="accent6">
                    <a:lumMod val="75000"/>
                  </a:schemeClr>
                </a:solidFill>
              </a:rPr>
              <a:t>the benefits of solar energy in order to:</a:t>
            </a:r>
          </a:p>
        </p:txBody>
      </p:sp>
    </p:spTree>
    <p:extLst>
      <p:ext uri="{BB962C8B-B14F-4D97-AF65-F5344CB8AC3E}">
        <p14:creationId xmlns:p14="http://schemas.microsoft.com/office/powerpoint/2010/main" val="2949744885"/>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Barbara\barbara\Desktop\Renewables\Showcase\Escolas\Escola SP\web\artur_alvim_039.jpg"/>
          <p:cNvPicPr>
            <a:picLocks noChangeAspect="1" noChangeArrowheads="1"/>
          </p:cNvPicPr>
          <p:nvPr/>
        </p:nvPicPr>
        <p:blipFill rotWithShape="1">
          <a:blip r:embed="rId3">
            <a:extLst>
              <a:ext uri="{28A0092B-C50C-407E-A947-70E740481C1C}">
                <a14:useLocalDpi xmlns:a14="http://schemas.microsoft.com/office/drawing/2010/main" val="0"/>
              </a:ext>
            </a:extLst>
          </a:blip>
          <a:srcRect l="5510" r="3948"/>
          <a:stretch/>
        </p:blipFill>
        <p:spPr bwMode="auto">
          <a:xfrm>
            <a:off x="0" y="1"/>
            <a:ext cx="9348952" cy="688707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395536" y="2618020"/>
            <a:ext cx="7280377" cy="1200329"/>
          </a:xfrm>
          <a:prstGeom prst="rect">
            <a:avLst/>
          </a:prstGeom>
        </p:spPr>
        <p:txBody>
          <a:bodyPr wrap="square">
            <a:spAutoFit/>
          </a:bodyPr>
          <a:lstStyle/>
          <a:p>
            <a:pPr>
              <a:defRPr/>
            </a:pPr>
            <a:r>
              <a:rPr lang="en-US" sz="7200" b="1" dirty="0" smtClean="0">
                <a:ln>
                  <a:solidFill>
                    <a:schemeClr val="accent6">
                      <a:lumMod val="75000"/>
                    </a:schemeClr>
                  </a:solidFill>
                </a:ln>
                <a:solidFill>
                  <a:schemeClr val="accent6">
                    <a:lumMod val="75000"/>
                  </a:schemeClr>
                </a:solidFill>
                <a:effectLst>
                  <a:outerShdw blurRad="38100" dist="38100" dir="2700000" algn="tl">
                    <a:srgbClr val="000000">
                      <a:alpha val="43137"/>
                    </a:srgbClr>
                  </a:outerShdw>
                </a:effectLst>
                <a:cs typeface="Calibri"/>
              </a:rPr>
              <a:t>Showcase</a:t>
            </a:r>
            <a:endParaRPr lang="en-US" sz="7200" b="1" dirty="0" smtClean="0">
              <a:ln>
                <a:solidFill>
                  <a:schemeClr val="accent6">
                    <a:lumMod val="75000"/>
                  </a:schemeClr>
                </a:solidFill>
              </a:ln>
              <a:solidFill>
                <a:schemeClr val="accent6">
                  <a:lumMod val="75000"/>
                </a:schemeClr>
              </a:solidFill>
              <a:effectLst>
                <a:outerShdw blurRad="38100" dist="38100" dir="2700000" algn="tl">
                  <a:srgbClr val="000000">
                    <a:alpha val="43137"/>
                  </a:srgbClr>
                </a:outerShdw>
              </a:effectLst>
              <a:cs typeface="Calibri"/>
            </a:endParaRPr>
          </a:p>
        </p:txBody>
      </p:sp>
      <p:sp>
        <p:nvSpPr>
          <p:cNvPr id="3" name="Retângulo 2"/>
          <p:cNvSpPr/>
          <p:nvPr/>
        </p:nvSpPr>
        <p:spPr>
          <a:xfrm>
            <a:off x="459975" y="4135409"/>
            <a:ext cx="7321460" cy="2308324"/>
          </a:xfrm>
          <a:prstGeom prst="rect">
            <a:avLst/>
          </a:prstGeom>
        </p:spPr>
        <p:txBody>
          <a:bodyPr wrap="square">
            <a:spAutoFit/>
          </a:bodyPr>
          <a:lstStyle/>
          <a:p>
            <a:pPr marL="457200" indent="-457200">
              <a:buAutoNum type="arabicParenR"/>
            </a:pPr>
            <a:r>
              <a:rPr lang="en-US" sz="2400" dirty="0" smtClean="0"/>
              <a:t>Opportunity to </a:t>
            </a:r>
            <a:r>
              <a:rPr lang="en-US" sz="2400" b="1" dirty="0" smtClean="0"/>
              <a:t>engage</a:t>
            </a:r>
            <a:r>
              <a:rPr lang="en-US" sz="2400" dirty="0" smtClean="0"/>
              <a:t> – especially community and youth;</a:t>
            </a:r>
          </a:p>
          <a:p>
            <a:pPr marL="457200" indent="-457200">
              <a:buAutoNum type="arabicParenR"/>
            </a:pPr>
            <a:r>
              <a:rPr lang="en-US" sz="2400" dirty="0" smtClean="0"/>
              <a:t>Strong </a:t>
            </a:r>
            <a:r>
              <a:rPr lang="en-US" sz="2400" b="1" dirty="0" smtClean="0"/>
              <a:t>communication</a:t>
            </a:r>
            <a:r>
              <a:rPr lang="en-US" sz="2400" dirty="0" smtClean="0"/>
              <a:t> – awareness;</a:t>
            </a:r>
          </a:p>
          <a:p>
            <a:pPr marL="457200" indent="-457200">
              <a:buAutoNum type="arabicParenR"/>
            </a:pPr>
            <a:r>
              <a:rPr lang="en-US" sz="2400" b="1" dirty="0" smtClean="0"/>
              <a:t>Social benefits</a:t>
            </a:r>
          </a:p>
          <a:p>
            <a:pPr marL="457200" indent="-457200">
              <a:buAutoNum type="arabicParenR"/>
            </a:pPr>
            <a:r>
              <a:rPr lang="en-US" sz="2400" dirty="0" smtClean="0"/>
              <a:t>Be something people could </a:t>
            </a:r>
            <a:r>
              <a:rPr lang="en-US" sz="2400" b="1" dirty="0" smtClean="0"/>
              <a:t>feel connected </a:t>
            </a:r>
            <a:r>
              <a:rPr lang="en-US" sz="2400" dirty="0" smtClean="0"/>
              <a:t>with or touched by.</a:t>
            </a:r>
          </a:p>
        </p:txBody>
      </p:sp>
      <p:sp>
        <p:nvSpPr>
          <p:cNvPr id="5" name="Retângulo 4"/>
          <p:cNvSpPr/>
          <p:nvPr/>
        </p:nvSpPr>
        <p:spPr>
          <a:xfrm>
            <a:off x="1378823" y="3564305"/>
            <a:ext cx="3553217" cy="584775"/>
          </a:xfrm>
          <a:prstGeom prst="rect">
            <a:avLst/>
          </a:prstGeom>
        </p:spPr>
        <p:txBody>
          <a:bodyPr wrap="none">
            <a:spAutoFit/>
          </a:bodyPr>
          <a:lstStyle/>
          <a:p>
            <a:r>
              <a:rPr lang="en-US" sz="3200" b="1" dirty="0" smtClean="0">
                <a:solidFill>
                  <a:schemeClr val="accent6">
                    <a:lumMod val="75000"/>
                  </a:schemeClr>
                </a:solidFill>
              </a:rPr>
              <a:t>Essential conditions</a:t>
            </a:r>
            <a:endParaRPr lang="en-US" sz="3200" b="1" dirty="0">
              <a:solidFill>
                <a:schemeClr val="accent6">
                  <a:lumMod val="75000"/>
                </a:schemeClr>
              </a:solidFill>
            </a:endParaRPr>
          </a:p>
        </p:txBody>
      </p:sp>
    </p:spTree>
    <p:extLst>
      <p:ext uri="{BB962C8B-B14F-4D97-AF65-F5344CB8AC3E}">
        <p14:creationId xmlns:p14="http://schemas.microsoft.com/office/powerpoint/2010/main" val="2077313499"/>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Barbara\barbara\Desktop\Pecha Kucha\Imagens\0540_GP_solar_multiplicadores_otavioalmeid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17"/>
          <a:stretch/>
        </p:blipFill>
        <p:spPr bwMode="auto">
          <a:xfrm>
            <a:off x="-36512" y="0"/>
            <a:ext cx="94828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931796"/>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5" name="Picture 2" descr="D:\Barbara\barbara\Desktop\Pecha Kucha\Imagens\0350_GP_solar_multiplicadores_otavioalmeid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010" y="29223"/>
            <a:ext cx="10243165" cy="6828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793084"/>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D:\Barbara\barbara\Desktop\Renewables\Showcase\Escolas\Uberlandia\making of\degatão_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 y="0"/>
            <a:ext cx="4444991" cy="29647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Barbara\barbara\Desktop\Renewables\Showcase\Escolas\Uberlandia\making of\degatão_002.jpg"/>
          <p:cNvPicPr>
            <a:picLocks noChangeAspect="1" noChangeArrowheads="1"/>
          </p:cNvPicPr>
          <p:nvPr/>
        </p:nvPicPr>
        <p:blipFill rotWithShape="1">
          <a:blip r:embed="rId4">
            <a:extLst>
              <a:ext uri="{28A0092B-C50C-407E-A947-70E740481C1C}">
                <a14:useLocalDpi xmlns:a14="http://schemas.microsoft.com/office/drawing/2010/main" val="0"/>
              </a:ext>
            </a:extLst>
          </a:blip>
          <a:srcRect l="10025" r="3813"/>
          <a:stretch/>
        </p:blipFill>
        <p:spPr bwMode="auto">
          <a:xfrm>
            <a:off x="-286747" y="2964774"/>
            <a:ext cx="5029200" cy="38932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Barbara\barbara\Desktop\Renewables\Showcase\Escolas\Uberlandia\making of\degatão_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0349" y="0"/>
            <a:ext cx="4693651" cy="703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179722"/>
      </p:ext>
    </p:extLst>
  </p:cSld>
  <p:clrMapOvr>
    <a:masterClrMapping/>
  </p:clrMapOvr>
  <mc:AlternateContent xmlns:mc="http://schemas.openxmlformats.org/markup-compatibility/2006" xmlns:p14="http://schemas.microsoft.com/office/powerpoint/2010/main">
    <mc:Choice Requires="p14">
      <p:transition p14:dur="10" advClick="0" advTm="20000"/>
    </mc:Choice>
    <mc:Fallback xmlns="">
      <p:transition advClick="0" advTm="20000"/>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sign padrão">
  <a:themeElements>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ign padrã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sign padrã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ign padrã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ign padrã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ign padrã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ign padrã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ign padrã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ign padrã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ign padrã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ign padrã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ign padrã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ign padrã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ign padrã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7033</TotalTime>
  <Words>923</Words>
  <Application>Microsoft Office PowerPoint</Application>
  <PresentationFormat>Apresentação na tela (4:3)</PresentationFormat>
  <Paragraphs>95</Paragraphs>
  <Slides>25</Slides>
  <Notes>21</Notes>
  <HiddenSlides>0</HiddenSlides>
  <MMClips>0</MMClips>
  <ScaleCrop>false</ScaleCrop>
  <HeadingPairs>
    <vt:vector size="4" baseType="variant">
      <vt:variant>
        <vt:lpstr>Tema</vt:lpstr>
      </vt:variant>
      <vt:variant>
        <vt:i4>2</vt:i4>
      </vt:variant>
      <vt:variant>
        <vt:lpstr>Títulos de slides</vt:lpstr>
      </vt:variant>
      <vt:variant>
        <vt:i4>25</vt:i4>
      </vt:variant>
    </vt:vector>
  </HeadingPairs>
  <TitlesOfParts>
    <vt:vector size="27" baseType="lpstr">
      <vt:lpstr>Tema do Office</vt:lpstr>
      <vt:lpstr>Design padrão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Babi</dc:creator>
  <cp:lastModifiedBy>Babi</cp:lastModifiedBy>
  <cp:revision>114</cp:revision>
  <dcterms:created xsi:type="dcterms:W3CDTF">2015-05-04T01:31:44Z</dcterms:created>
  <dcterms:modified xsi:type="dcterms:W3CDTF">2015-05-14T14:42:54Z</dcterms:modified>
</cp:coreProperties>
</file>