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98" r:id="rId2"/>
    <p:sldId id="439" r:id="rId3"/>
    <p:sldId id="421" r:id="rId4"/>
    <p:sldId id="431" r:id="rId5"/>
    <p:sldId id="411" r:id="rId6"/>
    <p:sldId id="444" r:id="rId7"/>
    <p:sldId id="441" r:id="rId8"/>
    <p:sldId id="447" r:id="rId9"/>
    <p:sldId id="449" r:id="rId10"/>
    <p:sldId id="452" r:id="rId11"/>
    <p:sldId id="433" r:id="rId12"/>
    <p:sldId id="448" r:id="rId13"/>
    <p:sldId id="451" r:id="rId14"/>
    <p:sldId id="415" r:id="rId15"/>
    <p:sldId id="417" r:id="rId16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7203F"/>
    <a:srgbClr val="000000"/>
    <a:srgbClr val="02843D"/>
    <a:srgbClr val="CCFFCC"/>
    <a:srgbClr val="E3FBF1"/>
    <a:srgbClr val="E5F9F5"/>
    <a:srgbClr val="14325B"/>
    <a:srgbClr val="496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85257" autoAdjust="0"/>
  </p:normalViewPr>
  <p:slideViewPr>
    <p:cSldViewPr>
      <p:cViewPr varScale="1">
        <p:scale>
          <a:sx n="99" d="100"/>
          <a:sy n="99" d="100"/>
        </p:scale>
        <p:origin x="-2220" y="-102"/>
      </p:cViewPr>
      <p:guideLst>
        <p:guide orient="horz" pos="2160"/>
        <p:guide orient="horz" pos="1440"/>
        <p:guide orient="horz" pos="2736"/>
        <p:guide orient="horz" pos="3730"/>
        <p:guide orient="horz" pos="432"/>
        <p:guide orient="horz" pos="576"/>
        <p:guide pos="288"/>
        <p:guide pos="1008"/>
        <p:guide pos="2897"/>
        <p:guide pos="3113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04" y="-96"/>
      </p:cViewPr>
      <p:guideLst>
        <p:guide orient="horz" pos="2909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1489"/>
          </a:xfrm>
          <a:prstGeom prst="rect">
            <a:avLst/>
          </a:prstGeom>
        </p:spPr>
        <p:txBody>
          <a:bodyPr vert="horz" lIns="91938" tIns="45969" rIns="91938" bIns="45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Title of Presentation | Qualifier Text |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1489"/>
          </a:xfrm>
          <a:prstGeom prst="rect">
            <a:avLst/>
          </a:prstGeom>
        </p:spPr>
        <p:txBody>
          <a:bodyPr vert="horz" lIns="91938" tIns="45969" rIns="91938" bIns="459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EB0E6A-65CA-473C-A3AD-321A28FE3297}" type="datetime1">
              <a:rPr lang="en-US"/>
              <a:pPr>
                <a:defRPr/>
              </a:pPr>
              <a:t>5/13/2015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4587"/>
            <a:ext cx="3037735" cy="459914"/>
          </a:xfrm>
          <a:prstGeom prst="rect">
            <a:avLst/>
          </a:prstGeom>
        </p:spPr>
        <p:txBody>
          <a:bodyPr vert="horz" lIns="91938" tIns="45969" rIns="91938" bIns="45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774587"/>
            <a:ext cx="3037735" cy="459914"/>
          </a:xfrm>
          <a:prstGeom prst="rect">
            <a:avLst/>
          </a:prstGeom>
        </p:spPr>
        <p:txBody>
          <a:bodyPr vert="horz" lIns="91938" tIns="45969" rIns="91938" bIns="459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00D5FE-57DE-43EE-8300-08C3AFF46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8286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1489"/>
          </a:xfrm>
          <a:prstGeom prst="rect">
            <a:avLst/>
          </a:prstGeom>
        </p:spPr>
        <p:txBody>
          <a:bodyPr vert="horz" lIns="91938" tIns="45969" rIns="91938" bIns="45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Title of Presentation | Qualifier Text |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0"/>
            <a:ext cx="3037735" cy="461489"/>
          </a:xfrm>
          <a:prstGeom prst="rect">
            <a:avLst/>
          </a:prstGeom>
        </p:spPr>
        <p:txBody>
          <a:bodyPr vert="horz" lIns="91938" tIns="45969" rIns="91938" bIns="459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BCD85E-16C6-4D24-B78A-06741672B29C}" type="datetime1">
              <a:rPr lang="en-US"/>
              <a:pPr>
                <a:defRPr/>
              </a:pPr>
              <a:t>5/13/2015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0563"/>
            <a:ext cx="4619625" cy="3465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38" tIns="45969" rIns="91938" bIns="4596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2" y="4388081"/>
            <a:ext cx="5606418" cy="4154974"/>
          </a:xfrm>
          <a:prstGeom prst="rect">
            <a:avLst/>
          </a:prstGeom>
        </p:spPr>
        <p:txBody>
          <a:bodyPr vert="horz" lIns="91938" tIns="45969" rIns="91938" bIns="45969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4587"/>
            <a:ext cx="3037735" cy="459914"/>
          </a:xfrm>
          <a:prstGeom prst="rect">
            <a:avLst/>
          </a:prstGeom>
        </p:spPr>
        <p:txBody>
          <a:bodyPr vert="horz" lIns="91938" tIns="45969" rIns="91938" bIns="45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774587"/>
            <a:ext cx="3037735" cy="459914"/>
          </a:xfrm>
          <a:prstGeom prst="rect">
            <a:avLst/>
          </a:prstGeom>
        </p:spPr>
        <p:txBody>
          <a:bodyPr vert="horz" lIns="91938" tIns="45969" rIns="91938" bIns="459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7ADAF4-49FB-4480-A864-D8D3732C1C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9914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Average</a:t>
            </a:r>
            <a:r>
              <a:rPr lang="en-CA" baseline="0" dirty="0" smtClean="0"/>
              <a:t> 30 year operating costs excluding loans estimated at 15.4 Million for hot water Vs. 21 Million for steam = 26% savings  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 | Qualifier Text | 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03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 | Qualifier Text | Page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96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2u_b4c10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5188"/>
            <a:ext cx="91440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2u_b4c10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91440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4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10D2E5-51F6-44C8-AB8C-240E9F88D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2u_b4c10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91440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343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F1925A-8BE9-48AF-887E-0C051F2B4F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2u_b4c10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91440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68962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352C7F-8FC5-494F-A666-C09C7796BF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96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liff_Trito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p2u_b4c10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5188"/>
            <a:ext cx="91440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s2u_r.eps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550" y="1689100"/>
            <a:ext cx="68961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2u_b4c10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91440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3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E17F74E-0843-4C96-9DAC-0F5CA6F45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2u_b4c10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91440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C75209-79FA-413C-BA32-E8B17C84C1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p2u_b4c10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91440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2"/>
          <p:cNvSpPr txBox="1"/>
          <p:nvPr userDrawn="1"/>
        </p:nvSpPr>
        <p:spPr>
          <a:xfrm>
            <a:off x="2484438" y="6400800"/>
            <a:ext cx="27733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Campus + Community Planning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6F0466C-8B40-4090-8D48-D68C1CEBD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2u_b4c10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91440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457200" y="2057400"/>
          <a:ext cx="8229600" cy="29667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9B37229-E580-46F9-AABC-A602010E4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24"/>
          <p:cNvSpPr/>
          <p:nvPr userDrawn="1"/>
        </p:nvSpPr>
        <p:spPr>
          <a:xfrm rot="5400000">
            <a:off x="2578894" y="3593306"/>
            <a:ext cx="3886200" cy="3571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1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F0E636-FEC6-4A63-B3EF-F075F8E0D3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2u_b4c10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91440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8B086E-0F53-4449-B7D6-6563818AA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2u_b4c10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5188"/>
            <a:ext cx="91440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0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2ECBA69-BD26-4034-A712-8B3284554F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BE5C0-721C-4656-A062-401C52D6B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6" descr="p2u_b4c10.eps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945188"/>
            <a:ext cx="91440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E5CA788-9959-4BA1-9BAD-F063D0E7AB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61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7F74E-0843-4C96-9DAC-0F5CA6F4534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19743" y="4796971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cs typeface="Estrangelo Edessa" pitchFamily="66" charset="0"/>
              </a:rPr>
              <a:t>Steam to Hot Water Conversion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 University of British Columbia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Paul Holt Director, Generation &amp; Distribution  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3078" name="Picture 6" descr="http://you.ubc.ca/wp-content/uploads/2013/06/V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479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9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Approach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7F74E-0843-4C96-9DAC-0F5CA6F4534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r>
              <a:rPr lang="en-CA" dirty="0" smtClean="0"/>
              <a:t>Value Engineering</a:t>
            </a:r>
          </a:p>
          <a:p>
            <a:pPr lvl="1"/>
            <a:r>
              <a:rPr lang="en-CA" sz="2000" dirty="0" smtClean="0"/>
              <a:t>Tackles cost, benefit from existing infrastructure</a:t>
            </a:r>
          </a:p>
          <a:p>
            <a:pPr lvl="1"/>
            <a:r>
              <a:rPr lang="en-CA" sz="2000" dirty="0" smtClean="0"/>
              <a:t>Combine buildings on secondary side - meter</a:t>
            </a:r>
          </a:p>
          <a:p>
            <a:pPr lvl="1"/>
            <a:r>
              <a:rPr lang="en-CA" sz="2000" dirty="0" smtClean="0"/>
              <a:t>Historical data / HEX selection</a:t>
            </a:r>
          </a:p>
          <a:p>
            <a:pPr lvl="1"/>
            <a:r>
              <a:rPr lang="en-CA" sz="2000" dirty="0" smtClean="0"/>
              <a:t>Top up equipment (</a:t>
            </a:r>
            <a:r>
              <a:rPr lang="en-CA" sz="2000" dirty="0" err="1" smtClean="0"/>
              <a:t>eg</a:t>
            </a:r>
            <a:r>
              <a:rPr lang="en-CA" sz="2000" dirty="0" smtClean="0"/>
              <a:t>. Dish washer)</a:t>
            </a:r>
          </a:p>
          <a:p>
            <a:pPr lvl="1"/>
            <a:r>
              <a:rPr lang="en-CA" sz="2000" dirty="0" smtClean="0"/>
              <a:t>Aligning with other ongoing projects (Public Realm)</a:t>
            </a:r>
          </a:p>
          <a:p>
            <a:pPr lvl="1"/>
            <a:r>
              <a:rPr lang="en-CA" sz="2000" dirty="0" smtClean="0"/>
              <a:t>Maximizing above ground (steam tunnel / existing buildings)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3460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iopek.com/Imag/FW%20Cage%20washer%20pics/SL1200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649" y="82296"/>
            <a:ext cx="2681136" cy="166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486400" cy="685800"/>
          </a:xfrm>
        </p:spPr>
        <p:txBody>
          <a:bodyPr>
            <a:normAutofit/>
          </a:bodyPr>
          <a:lstStyle/>
          <a:p>
            <a:r>
              <a:rPr lang="en-CA" dirty="0" smtClean="0"/>
              <a:t>Approach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5943600" cy="3200400"/>
          </a:xfrm>
        </p:spPr>
        <p:txBody>
          <a:bodyPr/>
          <a:lstStyle/>
          <a:p>
            <a:r>
              <a:rPr lang="en-CA" sz="2800" dirty="0"/>
              <a:t>Orphan steam</a:t>
            </a:r>
          </a:p>
          <a:p>
            <a:pPr lvl="1"/>
            <a:r>
              <a:rPr lang="en-CA" sz="1600" dirty="0"/>
              <a:t>Tackles design constraints non hydronic buildings &amp; process requirements</a:t>
            </a:r>
          </a:p>
          <a:p>
            <a:pPr lvl="1"/>
            <a:r>
              <a:rPr lang="en-CA" sz="1600" dirty="0"/>
              <a:t>Cost – micro steam </a:t>
            </a:r>
            <a:r>
              <a:rPr lang="en-CA" sz="1600" dirty="0" smtClean="0"/>
              <a:t>grids</a:t>
            </a:r>
          </a:p>
          <a:p>
            <a:pPr marL="0" indent="0">
              <a:buNone/>
            </a:pPr>
            <a:endParaRPr lang="en-CA" sz="2000" dirty="0"/>
          </a:p>
          <a:p>
            <a:r>
              <a:rPr lang="en-CA" sz="2200" dirty="0" smtClean="0"/>
              <a:t>Process</a:t>
            </a:r>
            <a:endParaRPr lang="en-CA" sz="2200" dirty="0"/>
          </a:p>
          <a:p>
            <a:pPr lvl="2"/>
            <a:r>
              <a:rPr lang="en-CA" sz="1600" dirty="0" smtClean="0"/>
              <a:t>Sterilization </a:t>
            </a:r>
            <a:r>
              <a:rPr lang="en-CA" sz="1600" dirty="0" smtClean="0"/>
              <a:t>(Autoclaves, cage washers</a:t>
            </a:r>
            <a:r>
              <a:rPr lang="en-CA" sz="1600" dirty="0" smtClean="0"/>
              <a:t>)</a:t>
            </a:r>
            <a:endParaRPr lang="en-CA" sz="1600" dirty="0" smtClean="0"/>
          </a:p>
          <a:p>
            <a:pPr lvl="2"/>
            <a:r>
              <a:rPr lang="en-CA" sz="1600" dirty="0" smtClean="0"/>
              <a:t>Humidification – Generally not required in Vancouver</a:t>
            </a:r>
          </a:p>
          <a:p>
            <a:pPr lvl="3"/>
            <a:r>
              <a:rPr lang="en-CA" sz="1600" dirty="0" smtClean="0"/>
              <a:t>6 Buildings found to required steam for humidification </a:t>
            </a:r>
          </a:p>
          <a:p>
            <a:pPr lvl="3"/>
            <a:r>
              <a:rPr lang="en-CA" sz="1600" dirty="0" smtClean="0"/>
              <a:t>Museums, Rare books, animal care </a:t>
            </a:r>
          </a:p>
          <a:p>
            <a:pPr lvl="2"/>
            <a:r>
              <a:rPr lang="en-CA" sz="1600" dirty="0" smtClean="0"/>
              <a:t>Absorption chillers </a:t>
            </a:r>
          </a:p>
          <a:p>
            <a:pPr lvl="2"/>
            <a:r>
              <a:rPr lang="en-CA" sz="1600" dirty="0" smtClean="0"/>
              <a:t>Kitchens – Dishwashers and steam kettles </a:t>
            </a:r>
          </a:p>
          <a:p>
            <a:pPr marL="457200" lvl="1" indent="0">
              <a:buNone/>
            </a:pPr>
            <a:endParaRPr lang="en-CA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7F74E-0843-4C96-9DAC-0F5CA6F4534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46302" y="2057400"/>
            <a:ext cx="25579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1.bp.blogspot.com/-eZZqk3wY31c/T5hQmFVgQWI/AAAAAAAAAb0/iXaJUaB9bkU/s1600/steamkettle_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03" y="4022752"/>
            <a:ext cx="2514600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1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778098"/>
          </a:xfrm>
        </p:spPr>
        <p:txBody>
          <a:bodyPr>
            <a:normAutofit fontScale="90000"/>
          </a:bodyPr>
          <a:lstStyle/>
          <a:p>
            <a:r>
              <a:rPr lang="en-CA" sz="2400" dirty="0" smtClean="0"/>
              <a:t>LSC and Pharmacy Process Steam Microgrid, Proposed</a:t>
            </a:r>
            <a:endParaRPr lang="fr-FR" sz="2400" dirty="0"/>
          </a:p>
        </p:txBody>
      </p:sp>
      <p:pic>
        <p:nvPicPr>
          <p:cNvPr id="2050" name="Picture 2" descr="http://lsi.ubc.ca/files/2011/07/LSIbldgwith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298479" cy="223115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3528" y="4077072"/>
            <a:ext cx="1080120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 smtClean="0">
                <a:solidFill>
                  <a:srgbClr val="002060"/>
                </a:solidFill>
              </a:rPr>
              <a:t>Building ~6MWt/</a:t>
            </a:r>
            <a:r>
              <a:rPr lang="en-CA" sz="1000" b="1" dirty="0" err="1" smtClean="0">
                <a:solidFill>
                  <a:srgbClr val="002060"/>
                </a:solidFill>
              </a:rPr>
              <a:t>hr</a:t>
            </a:r>
            <a:endParaRPr lang="fr-FR" sz="10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4077072"/>
            <a:ext cx="1368152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 smtClean="0">
                <a:solidFill>
                  <a:srgbClr val="FF0000"/>
                </a:solidFill>
              </a:rPr>
              <a:t>Process  peak 4,000lb/hr</a:t>
            </a:r>
            <a:endParaRPr lang="fr-FR" sz="1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4869160"/>
            <a:ext cx="86409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b="1" dirty="0" smtClean="0">
                <a:solidFill>
                  <a:srgbClr val="002060"/>
                </a:solidFill>
              </a:rPr>
              <a:t>ADES</a:t>
            </a:r>
            <a:endParaRPr lang="fr-FR" sz="1100" b="1" dirty="0">
              <a:solidFill>
                <a:srgbClr val="002060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683568" y="5301208"/>
            <a:ext cx="288032" cy="576064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Up Arrow 8"/>
          <p:cNvSpPr/>
          <p:nvPr/>
        </p:nvSpPr>
        <p:spPr>
          <a:xfrm>
            <a:off x="755576" y="4509120"/>
            <a:ext cx="144016" cy="360040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Up Arrow 10"/>
          <p:cNvSpPr/>
          <p:nvPr/>
        </p:nvSpPr>
        <p:spPr>
          <a:xfrm>
            <a:off x="755576" y="3717032"/>
            <a:ext cx="144016" cy="360040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Up Arrow 11"/>
          <p:cNvSpPr/>
          <p:nvPr/>
        </p:nvSpPr>
        <p:spPr>
          <a:xfrm>
            <a:off x="3059832" y="3717032"/>
            <a:ext cx="144016" cy="36004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http://www.westernpacificent.citymax.com/i/projects/UBC_Pharmacy-226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953446"/>
            <a:ext cx="4320480" cy="1707802"/>
          </a:xfrm>
          <a:prstGeom prst="rect">
            <a:avLst/>
          </a:prstGeom>
          <a:noFill/>
        </p:spPr>
      </p:pic>
      <p:pic>
        <p:nvPicPr>
          <p:cNvPr id="14" name="Picture 2" descr="https://encrypted-tbn1.gstatic.com/images?q=tbn:ANd9GcR_TVgOGyT0yrKwZSGpndNuhro1-Auav6zSTfe7DlZCc_MZRjK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44824"/>
            <a:ext cx="649220" cy="488863"/>
          </a:xfrm>
          <a:prstGeom prst="rect">
            <a:avLst/>
          </a:prstGeom>
          <a:noFill/>
        </p:spPr>
      </p:pic>
      <p:pic>
        <p:nvPicPr>
          <p:cNvPr id="15" name="Picture 2" descr="https://encrypted-tbn1.gstatic.com/images?q=tbn:ANd9GcR_TVgOGyT0yrKwZSGpndNuhro1-Auav6zSTfe7DlZCc_MZRjK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44824"/>
            <a:ext cx="649220" cy="488863"/>
          </a:xfrm>
          <a:prstGeom prst="rect">
            <a:avLst/>
          </a:prstGeom>
          <a:noFill/>
        </p:spPr>
      </p:pic>
      <p:pic>
        <p:nvPicPr>
          <p:cNvPr id="16" name="Picture 2" descr="https://encrypted-tbn1.gstatic.com/images?q=tbn:ANd9GcR_TVgOGyT0yrKwZSGpndNuhro1-Auav6zSTfe7DlZCc_MZRjK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844824"/>
            <a:ext cx="649220" cy="488863"/>
          </a:xfrm>
          <a:prstGeom prst="rect">
            <a:avLst/>
          </a:prstGeom>
          <a:noFill/>
        </p:spPr>
      </p:pic>
      <p:pic>
        <p:nvPicPr>
          <p:cNvPr id="17" name="Picture 2" descr="https://encrypted-tbn1.gstatic.com/images?q=tbn:ANd9GcR_TVgOGyT0yrKwZSGpndNuhro1-Auav6zSTfe7DlZCc_MZRjK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44824"/>
            <a:ext cx="649220" cy="488863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>
            <a:off x="3923928" y="2852936"/>
            <a:ext cx="0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596336" y="3501008"/>
            <a:ext cx="0" cy="43204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536570" y="3212976"/>
            <a:ext cx="4139886" cy="2520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 smtClean="0">
                <a:solidFill>
                  <a:srgbClr val="7030A0"/>
                </a:solidFill>
              </a:rPr>
              <a:t>LP Header</a:t>
            </a:r>
            <a:endParaRPr lang="fr-FR" sz="1000" b="1" dirty="0">
              <a:solidFill>
                <a:srgbClr val="7030A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79912" y="2708920"/>
            <a:ext cx="3535288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 smtClean="0">
                <a:solidFill>
                  <a:srgbClr val="FF0000"/>
                </a:solidFill>
              </a:rPr>
              <a:t>HP Steam Header</a:t>
            </a:r>
            <a:endParaRPr lang="fr-FR" sz="1000" b="1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572000" y="2348880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292080" y="2348880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012160" y="2348880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732240" y="2348880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https://encrypted-tbn1.gstatic.com/images?q=tbn:ANd9GcR_TVgOGyT0yrKwZSGpndNuhro1-Auav6zSTfe7DlZCc_MZRjK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9164" y="2318045"/>
            <a:ext cx="729402" cy="549240"/>
          </a:xfrm>
          <a:prstGeom prst="rect">
            <a:avLst/>
          </a:prstGeom>
          <a:noFill/>
        </p:spPr>
      </p:pic>
      <p:pic>
        <p:nvPicPr>
          <p:cNvPr id="35" name="Picture 2" descr="https://encrypted-tbn1.gstatic.com/images?q=tbn:ANd9GcR_TVgOGyT0yrKwZSGpndNuhro1-Auav6zSTfe7DlZCc_MZRjK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8566" y="2348233"/>
            <a:ext cx="649220" cy="488863"/>
          </a:xfrm>
          <a:prstGeom prst="rect">
            <a:avLst/>
          </a:prstGeom>
          <a:noFill/>
        </p:spPr>
      </p:pic>
      <p:cxnSp>
        <p:nvCxnSpPr>
          <p:cNvPr id="37" name="Straight Arrow Connector 36"/>
          <p:cNvCxnSpPr/>
          <p:nvPr/>
        </p:nvCxnSpPr>
        <p:spPr>
          <a:xfrm>
            <a:off x="8433176" y="2816932"/>
            <a:ext cx="0" cy="36004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940152" y="2924944"/>
            <a:ext cx="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779657" y="2837096"/>
            <a:ext cx="0" cy="36004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1"/>
          </p:cNvCxnSpPr>
          <p:nvPr/>
        </p:nvCxnSpPr>
        <p:spPr>
          <a:xfrm flipH="1">
            <a:off x="3549999" y="3338990"/>
            <a:ext cx="98657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1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Approach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572000"/>
          </a:xfrm>
        </p:spPr>
        <p:txBody>
          <a:bodyPr/>
          <a:lstStyle/>
          <a:p>
            <a:r>
              <a:rPr lang="en-CA" dirty="0" smtClean="0"/>
              <a:t>BIM</a:t>
            </a:r>
          </a:p>
          <a:p>
            <a:pPr lvl="1"/>
            <a:r>
              <a:rPr lang="en-CA" sz="2000" dirty="0" smtClean="0"/>
              <a:t>Tackles retrofit constraints</a:t>
            </a:r>
          </a:p>
          <a:p>
            <a:pPr lvl="1"/>
            <a:r>
              <a:rPr lang="en-CA" sz="2000" dirty="0" smtClean="0"/>
              <a:t>Laser scanning facilitates design</a:t>
            </a:r>
          </a:p>
          <a:p>
            <a:pPr lvl="1"/>
            <a:r>
              <a:rPr lang="en-CA" sz="2000" dirty="0" smtClean="0"/>
              <a:t>3D modeling facilitates construction and reduces interruptions (Vanier example)</a:t>
            </a:r>
          </a:p>
          <a:p>
            <a:r>
              <a:rPr lang="en-CA" dirty="0" smtClean="0"/>
              <a:t>Project Management</a:t>
            </a:r>
          </a:p>
          <a:p>
            <a:pPr lvl="1"/>
            <a:r>
              <a:rPr lang="en-CA" sz="2000" dirty="0" smtClean="0"/>
              <a:t>Coordinate disruptions and manage end user expectations</a:t>
            </a:r>
          </a:p>
          <a:p>
            <a:pPr lvl="1"/>
            <a:r>
              <a:rPr lang="en-CA" sz="2000" dirty="0" smtClean="0"/>
              <a:t>Facilitate special requests (</a:t>
            </a:r>
            <a:r>
              <a:rPr lang="en-CA" sz="2000" dirty="0" smtClean="0"/>
              <a:t>exams / campus events)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7F74E-0843-4C96-9DAC-0F5CA6F4534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05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r>
              <a:rPr lang="en-CA" dirty="0" smtClean="0"/>
              <a:t>Conclusions to Date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7F74E-0843-4C96-9DAC-0F5CA6F4534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228600" y="914400"/>
            <a:ext cx="8686800" cy="4800600"/>
          </a:xfrm>
          <a:prstGeom prst="rect">
            <a:avLst/>
          </a:prstGeom>
          <a:solidFill>
            <a:srgbClr val="C6D9F1">
              <a:alpha val="80000"/>
            </a:srgbClr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000000"/>
                </a:solidFill>
              </a:rPr>
              <a:t>Project is currently 90% tendered, on schedule and </a:t>
            </a:r>
            <a:r>
              <a:rPr lang="en-US" sz="1700" b="1" u="sng" dirty="0" smtClean="0">
                <a:solidFill>
                  <a:srgbClr val="000000"/>
                </a:solidFill>
              </a:rPr>
              <a:t>on budget</a:t>
            </a:r>
            <a:endParaRPr lang="en-US" sz="1700" b="1" dirty="0" smtClean="0">
              <a:solidFill>
                <a:srgbClr val="00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000000"/>
                </a:solidFill>
              </a:rPr>
              <a:t>Phased implementation: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000000"/>
                </a:solidFill>
              </a:rPr>
              <a:t>allowed for lessons learned in earlier phases to be incorporated into future phases 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Use of Existing steam HEX’s and a TEC, allows for the early </a:t>
            </a:r>
            <a:r>
              <a:rPr lang="en-US" sz="1700" dirty="0" err="1">
                <a:solidFill>
                  <a:srgbClr val="000000"/>
                </a:solidFill>
              </a:rPr>
              <a:t>energization</a:t>
            </a:r>
            <a:r>
              <a:rPr lang="en-US" sz="1700" dirty="0">
                <a:solidFill>
                  <a:srgbClr val="000000"/>
                </a:solidFill>
              </a:rPr>
              <a:t> of DPS &amp; </a:t>
            </a:r>
            <a:r>
              <a:rPr lang="en-US" sz="1700" dirty="0" smtClean="0">
                <a:solidFill>
                  <a:srgbClr val="000000"/>
                </a:solidFill>
              </a:rPr>
              <a:t>building </a:t>
            </a:r>
            <a:r>
              <a:rPr lang="en-US" sz="1700" dirty="0">
                <a:solidFill>
                  <a:srgbClr val="000000"/>
                </a:solidFill>
              </a:rPr>
              <a:t>conversions, </a:t>
            </a:r>
            <a:r>
              <a:rPr lang="en-US" sz="1700" dirty="0" smtClean="0">
                <a:solidFill>
                  <a:srgbClr val="000000"/>
                </a:solidFill>
              </a:rPr>
              <a:t>before </a:t>
            </a:r>
            <a:r>
              <a:rPr lang="en-US" sz="1700" dirty="0">
                <a:solidFill>
                  <a:srgbClr val="000000"/>
                </a:solidFill>
              </a:rPr>
              <a:t>the new Campus Energy Center </a:t>
            </a:r>
            <a:r>
              <a:rPr lang="en-US" sz="1700" dirty="0" smtClean="0">
                <a:solidFill>
                  <a:srgbClr val="000000"/>
                </a:solidFill>
              </a:rPr>
              <a:t>is commissioned</a:t>
            </a:r>
            <a:endParaRPr lang="en-US" sz="1700" dirty="0" smtClean="0">
              <a:solidFill>
                <a:srgbClr val="000000"/>
              </a:solidFill>
            </a:endParaRPr>
          </a:p>
          <a:p>
            <a:pPr marL="685800" lvl="1">
              <a:buFont typeface="Arial" pitchFamily="34" charset="0"/>
              <a:buChar char="•"/>
            </a:pPr>
            <a:r>
              <a:rPr lang="en-US" sz="1700" b="1" dirty="0" smtClean="0">
                <a:solidFill>
                  <a:srgbClr val="000000"/>
                </a:solidFill>
              </a:rPr>
              <a:t>verified</a:t>
            </a:r>
            <a:r>
              <a:rPr lang="en-US" sz="1700" dirty="0" smtClean="0">
                <a:solidFill>
                  <a:srgbClr val="000000"/>
                </a:solidFill>
              </a:rPr>
              <a:t> costs estimates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000000"/>
                </a:solidFill>
              </a:rPr>
              <a:t>delivered energy and cost </a:t>
            </a:r>
            <a:r>
              <a:rPr lang="en-US" sz="1700" b="1" dirty="0" smtClean="0">
                <a:solidFill>
                  <a:srgbClr val="000000"/>
                </a:solidFill>
              </a:rPr>
              <a:t>savings </a:t>
            </a:r>
            <a:r>
              <a:rPr lang="en-US" sz="1700" dirty="0" smtClean="0">
                <a:solidFill>
                  <a:srgbClr val="000000"/>
                </a:solidFill>
              </a:rPr>
              <a:t>from phase 1 onwards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000000"/>
                </a:solidFill>
              </a:rPr>
              <a:t>Utilize Existing infrastructure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000000"/>
                </a:solidFill>
              </a:rPr>
              <a:t>Assess individual buildings to maximize benefit with available budget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000000"/>
                </a:solidFill>
              </a:rPr>
              <a:t>Elimination of </a:t>
            </a:r>
            <a:r>
              <a:rPr lang="en-US" sz="1700" b="1" dirty="0" smtClean="0">
                <a:solidFill>
                  <a:srgbClr val="000000"/>
                </a:solidFill>
              </a:rPr>
              <a:t>80+%</a:t>
            </a:r>
            <a:r>
              <a:rPr lang="en-US" sz="1700" dirty="0" smtClean="0">
                <a:solidFill>
                  <a:srgbClr val="000000"/>
                </a:solidFill>
              </a:rPr>
              <a:t> of existing boiler pressure vessels (BPV) and steam regulated equipment within converted buildings.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000000"/>
                </a:solidFill>
              </a:rPr>
              <a:t>STHW on target to achieve a minimum 22% GHG reduction as expected by end 2015</a:t>
            </a:r>
            <a:endParaRPr lang="en-US" sz="1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 noGrp="1"/>
          </p:cNvSpPr>
          <p:nvPr/>
        </p:nvSpPr>
        <p:spPr>
          <a:xfrm>
            <a:off x="8229600" y="6492875"/>
            <a:ext cx="685800" cy="365125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FF11F40-6F8C-4723-B209-F027CE87E731}" type="slidenum">
              <a:rPr lang="en-US" sz="1200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29200"/>
            <a:ext cx="5029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Paul Holt   paul.holt@ubc.ca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603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ine.landfood.ubc.ca/files/2011/07/ubc-ae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7F74E-0843-4C96-9DAC-0F5CA6F4534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rgbClr val="002060"/>
                </a:solidFill>
                <a:latin typeface="Arial"/>
                <a:cs typeface="Arial"/>
              </a:rPr>
              <a:t>The University of British Columbia </a:t>
            </a:r>
            <a:endParaRPr lang="en-US" sz="3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943600" y="3429000"/>
            <a:ext cx="3200400" cy="2514600"/>
          </a:xfrm>
          <a:prstGeom prst="rect">
            <a:avLst/>
          </a:prstGeom>
          <a:solidFill>
            <a:srgbClr val="C6D9F1">
              <a:alpha val="60000"/>
            </a:srgbClr>
          </a:solidFill>
        </p:spPr>
        <p:txBody>
          <a:bodyPr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None/>
              <a:defRPr/>
            </a:pPr>
            <a:r>
              <a:rPr lang="en-US" sz="8000" b="1" u="sng" dirty="0" smtClean="0">
                <a:solidFill>
                  <a:srgbClr val="06203E">
                    <a:lumMod val="90000"/>
                    <a:lumOff val="10000"/>
                  </a:srgbClr>
                </a:solidFill>
                <a:latin typeface="Arial" pitchFamily="34" charset="0"/>
                <a:cs typeface="Arial" pitchFamily="34" charset="0"/>
              </a:rPr>
              <a:t>UBC Stats</a:t>
            </a:r>
          </a:p>
          <a:p>
            <a:pPr marL="0" indent="0">
              <a:buNone/>
            </a:pPr>
            <a:r>
              <a:rPr lang="en-US" sz="6400" b="1" dirty="0" smtClean="0">
                <a:solidFill>
                  <a:srgbClr val="06203E">
                    <a:lumMod val="90000"/>
                    <a:lumOff val="10000"/>
                  </a:srgbClr>
                </a:solidFill>
                <a:latin typeface="Arial" pitchFamily="34" charset="0"/>
                <a:cs typeface="Arial" pitchFamily="34" charset="0"/>
              </a:rPr>
              <a:t>Steam </a:t>
            </a:r>
          </a:p>
          <a:p>
            <a:r>
              <a:rPr lang="en-US" sz="6400" b="1" dirty="0" smtClean="0">
                <a:solidFill>
                  <a:srgbClr val="06203E">
                    <a:lumMod val="90000"/>
                    <a:lumOff val="10000"/>
                  </a:srgbClr>
                </a:solidFill>
                <a:latin typeface="Arial" pitchFamily="34" charset="0"/>
                <a:cs typeface="Arial" pitchFamily="34" charset="0"/>
              </a:rPr>
              <a:t>785,000,000lbs/year</a:t>
            </a:r>
          </a:p>
          <a:p>
            <a:r>
              <a:rPr lang="en-US" sz="6400" b="1" dirty="0" smtClean="0">
                <a:solidFill>
                  <a:srgbClr val="06203E">
                    <a:lumMod val="90000"/>
                    <a:lumOff val="10000"/>
                  </a:srgbClr>
                </a:solidFill>
                <a:latin typeface="Arial" pitchFamily="34" charset="0"/>
                <a:cs typeface="Arial" pitchFamily="34" charset="0"/>
              </a:rPr>
              <a:t>1.1 million GJ/year NG</a:t>
            </a:r>
          </a:p>
          <a:p>
            <a:r>
              <a:rPr lang="en-US" sz="6400" b="1" dirty="0" smtClean="0">
                <a:solidFill>
                  <a:srgbClr val="06203E">
                    <a:lumMod val="90000"/>
                    <a:lumOff val="10000"/>
                  </a:srgbClr>
                </a:solidFill>
                <a:latin typeface="Arial" pitchFamily="34" charset="0"/>
                <a:cs typeface="Arial" pitchFamily="34" charset="0"/>
              </a:rPr>
              <a:t>78% of GHG emissions</a:t>
            </a:r>
          </a:p>
          <a:p>
            <a:pPr marL="0" indent="0">
              <a:buNone/>
            </a:pPr>
            <a:r>
              <a:rPr lang="en-US" sz="6400" b="1" dirty="0" smtClean="0">
                <a:solidFill>
                  <a:srgbClr val="06203E">
                    <a:lumMod val="90000"/>
                    <a:lumOff val="10000"/>
                  </a:srgbClr>
                </a:solidFill>
                <a:latin typeface="Arial" pitchFamily="34" charset="0"/>
                <a:cs typeface="Arial" pitchFamily="34" charset="0"/>
              </a:rPr>
              <a:t>Electrical </a:t>
            </a:r>
          </a:p>
          <a:p>
            <a:r>
              <a:rPr lang="en-US" sz="6400" b="1" dirty="0" smtClean="0">
                <a:solidFill>
                  <a:srgbClr val="06203E">
                    <a:lumMod val="90000"/>
                    <a:lumOff val="10000"/>
                  </a:srgbClr>
                </a:solidFill>
                <a:latin typeface="Arial" pitchFamily="34" charset="0"/>
                <a:cs typeface="Arial" pitchFamily="34" charset="0"/>
              </a:rPr>
              <a:t>309 GWh/year </a:t>
            </a:r>
          </a:p>
          <a:p>
            <a:r>
              <a:rPr lang="en-US" sz="6400" b="1" dirty="0" smtClean="0">
                <a:solidFill>
                  <a:srgbClr val="06203E">
                    <a:lumMod val="90000"/>
                    <a:lumOff val="10000"/>
                  </a:srgbClr>
                </a:solidFill>
                <a:latin typeface="Arial" pitchFamily="34" charset="0"/>
                <a:cs typeface="Arial" pitchFamily="34" charset="0"/>
              </a:rPr>
              <a:t>49 MWe peak load  </a:t>
            </a:r>
          </a:p>
          <a:p>
            <a:r>
              <a:rPr lang="en-US" sz="6400" b="1" dirty="0" smtClean="0">
                <a:solidFill>
                  <a:srgbClr val="06203E">
                    <a:lumMod val="90000"/>
                    <a:lumOff val="10000"/>
                  </a:srgbClr>
                </a:solidFill>
                <a:latin typeface="Arial" pitchFamily="34" charset="0"/>
                <a:cs typeface="Arial" pitchFamily="34" charset="0"/>
              </a:rPr>
              <a:t>8% of GHG emissions</a:t>
            </a:r>
          </a:p>
          <a:p>
            <a:pPr>
              <a:spcAft>
                <a:spcPts val="600"/>
              </a:spcAft>
              <a:defRPr/>
            </a:pPr>
            <a:endParaRPr lang="en-US" sz="1800" dirty="0" smtClean="0">
              <a:solidFill>
                <a:srgbClr val="06203E">
                  <a:lumMod val="90000"/>
                  <a:lumOff val="1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0" y="3429000"/>
            <a:ext cx="3200400" cy="2514600"/>
          </a:xfrm>
          <a:prstGeom prst="rect">
            <a:avLst/>
          </a:prstGeom>
          <a:solidFill>
            <a:srgbClr val="C6D9F1">
              <a:alpha val="60000"/>
            </a:srgbClr>
          </a:solidFill>
        </p:spPr>
        <p:txBody>
          <a:bodyPr>
            <a:normAutofit fontScale="4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None/>
              <a:defRPr/>
            </a:pPr>
            <a:r>
              <a:rPr lang="en-US" sz="4200" b="1" u="sng" dirty="0" smtClean="0">
                <a:solidFill>
                  <a:srgbClr val="06203E">
                    <a:lumMod val="90000"/>
                    <a:lumOff val="10000"/>
                  </a:srgbClr>
                </a:solidFill>
                <a:latin typeface="Arial" pitchFamily="34" charset="0"/>
                <a:cs typeface="Arial" pitchFamily="34" charset="0"/>
              </a:rPr>
              <a:t>UBC Stats</a:t>
            </a:r>
          </a:p>
          <a:p>
            <a:pPr>
              <a:spcAft>
                <a:spcPts val="600"/>
              </a:spcAft>
              <a:defRPr/>
            </a:pPr>
            <a:r>
              <a:rPr lang="en-US" sz="3400" b="1" dirty="0" smtClean="0">
                <a:solidFill>
                  <a:srgbClr val="06203E">
                    <a:lumMod val="90000"/>
                    <a:lumOff val="10000"/>
                  </a:srgbClr>
                </a:solidFill>
                <a:latin typeface="Arial" pitchFamily="34" charset="0"/>
                <a:cs typeface="Arial" pitchFamily="34" charset="0"/>
              </a:rPr>
              <a:t>12 million sq.ft. of institutional buildings</a:t>
            </a:r>
          </a:p>
          <a:p>
            <a:pPr>
              <a:spcAft>
                <a:spcPts val="600"/>
              </a:spcAft>
              <a:defRPr/>
            </a:pPr>
            <a:r>
              <a:rPr lang="en-US" sz="3400" b="1" dirty="0" smtClean="0">
                <a:solidFill>
                  <a:srgbClr val="06203E">
                    <a:lumMod val="90000"/>
                    <a:lumOff val="10000"/>
                  </a:srgbClr>
                </a:solidFill>
                <a:latin typeface="Arial" pitchFamily="34" charset="0"/>
                <a:cs typeface="Arial" pitchFamily="34" charset="0"/>
              </a:rPr>
              <a:t>3 million sq.ft. residential</a:t>
            </a:r>
          </a:p>
          <a:p>
            <a:pPr>
              <a:spcAft>
                <a:spcPts val="600"/>
              </a:spcAft>
              <a:defRPr/>
            </a:pPr>
            <a:r>
              <a:rPr lang="en-US" sz="3400" b="1" dirty="0" smtClean="0">
                <a:solidFill>
                  <a:srgbClr val="06203E">
                    <a:lumMod val="90000"/>
                    <a:lumOff val="10000"/>
                  </a:srgbClr>
                </a:solidFill>
                <a:latin typeface="Arial" pitchFamily="34" charset="0"/>
                <a:cs typeface="Arial" pitchFamily="34" charset="0"/>
              </a:rPr>
              <a:t>Day time pop. ~ 65,000</a:t>
            </a:r>
          </a:p>
          <a:p>
            <a:pPr>
              <a:spcAft>
                <a:spcPts val="600"/>
              </a:spcAft>
              <a:defRPr/>
            </a:pPr>
            <a:r>
              <a:rPr lang="en-US" sz="3400" b="1" dirty="0" smtClean="0">
                <a:solidFill>
                  <a:srgbClr val="06203E">
                    <a:lumMod val="90000"/>
                    <a:lumOff val="10000"/>
                  </a:srgbClr>
                </a:solidFill>
                <a:latin typeface="Arial" pitchFamily="34" charset="0"/>
                <a:cs typeface="Arial" pitchFamily="34" charset="0"/>
              </a:rPr>
              <a:t>~ 30% growth over the next 15 to 20 year</a:t>
            </a:r>
          </a:p>
        </p:txBody>
      </p:sp>
    </p:spTree>
    <p:extLst>
      <p:ext uri="{BB962C8B-B14F-4D97-AF65-F5344CB8AC3E}">
        <p14:creationId xmlns:p14="http://schemas.microsoft.com/office/powerpoint/2010/main" val="363977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00"/>
            <a:ext cx="9144000" cy="590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7F74E-0843-4C96-9DAC-0F5CA6F4534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193945"/>
              </p:ext>
            </p:extLst>
          </p:nvPr>
        </p:nvGraphicFramePr>
        <p:xfrm>
          <a:off x="0" y="4236720"/>
          <a:ext cx="91440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35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5 year, 9 phase, </a:t>
                      </a:r>
                      <a:r>
                        <a:rPr lang="en-US" sz="1400" b="1" dirty="0" smtClean="0"/>
                        <a:t>$88 million</a:t>
                      </a:r>
                      <a:r>
                        <a:rPr lang="en-US" sz="1400" b="1" baseline="0" dirty="0" smtClean="0"/>
                        <a:t> project to c</a:t>
                      </a:r>
                      <a:r>
                        <a:rPr lang="en-US" sz="1400" b="1" dirty="0" smtClean="0"/>
                        <a:t>onvert</a:t>
                      </a:r>
                      <a:r>
                        <a:rPr lang="en-US" sz="1400" b="1" baseline="0" dirty="0" smtClean="0"/>
                        <a:t> the campus from steam to Hot Water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017784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11 kilometers of pre-insulated direct buried piping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115 building conversions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60 MW Natural Gas fired Campus Energy Center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9 Orphan Steam Buildings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12 buildings w/ steam process loads requirements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1326412" y="228600"/>
            <a:ext cx="6629400" cy="612000"/>
          </a:xfrm>
          <a:prstGeom prst="rect">
            <a:avLst/>
          </a:prstGeom>
          <a:solidFill>
            <a:srgbClr val="002B50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>
                <a:lumMod val="75000"/>
                <a:alpha val="63000"/>
              </a:schemeClr>
            </a:outerShdw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CA" sz="2800" b="1" u="sng" dirty="0" smtClean="0">
                <a:solidFill>
                  <a:schemeClr val="bg1"/>
                </a:solidFill>
              </a:rPr>
              <a:t>Overview: Steam to Hot Water Project</a:t>
            </a:r>
            <a:endParaRPr lang="fr-FR" sz="16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7F74E-0843-4C96-9DAC-0F5CA6F4534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6" descr="PebbleBeach_iStock_Smal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82550"/>
            <a:ext cx="9144000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914400" y="228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cap="all" dirty="0" smtClean="0">
                <a:solidFill>
                  <a:srgbClr val="1F497D"/>
                </a:solidFill>
                <a:latin typeface="+mn-lt"/>
                <a:cs typeface="Arial"/>
              </a:rPr>
              <a:t>2010 UBC GHG Reduction Targets</a:t>
            </a:r>
          </a:p>
        </p:txBody>
      </p:sp>
      <p:sp>
        <p:nvSpPr>
          <p:cNvPr id="7" name="Content Placeholder 9"/>
          <p:cNvSpPr txBox="1">
            <a:spLocks/>
          </p:cNvSpPr>
          <p:nvPr/>
        </p:nvSpPr>
        <p:spPr bwMode="auto">
          <a:xfrm>
            <a:off x="191730" y="2172929"/>
            <a:ext cx="8686800" cy="3210232"/>
          </a:xfrm>
          <a:prstGeom prst="rect">
            <a:avLst/>
          </a:prstGeom>
          <a:solidFill>
            <a:srgbClr val="C6D9F1">
              <a:alpha val="91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2400" i="1" dirty="0" smtClean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UBC adopted its Climate Action Plan in 2010, committing the 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en-US" sz="2400" i="1" dirty="0" smtClean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university to aggressive greenhouse gas (GHG) reduction targets of: </a:t>
            </a:r>
          </a:p>
          <a:p>
            <a:pPr marL="0" indent="0">
              <a:defRPr/>
            </a:pPr>
            <a:endParaRPr lang="en-US" sz="1400" dirty="0" smtClean="0">
              <a:solidFill>
                <a:schemeClr val="tx2">
                  <a:lumMod val="20000"/>
                  <a:lumOff val="80000"/>
                  <a:alpha val="91000"/>
                </a:schemeClr>
              </a:solidFill>
              <a:latin typeface="Calibri" panose="020F0502020204030204" pitchFamily="34" charset="0"/>
              <a:cs typeface="Arial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33% </a:t>
            </a:r>
            <a:r>
              <a:rPr lang="en-US" sz="2400" dirty="0" smtClean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below </a:t>
            </a:r>
            <a:r>
              <a:rPr lang="en-US" sz="2400" b="1" dirty="0" smtClean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2007</a:t>
            </a:r>
            <a:r>
              <a:rPr lang="en-US" sz="2400" dirty="0" smtClean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 levels by </a:t>
            </a:r>
            <a:r>
              <a:rPr lang="en-US" sz="2400" b="1" dirty="0" smtClean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2015 </a:t>
            </a:r>
          </a:p>
          <a:p>
            <a:pPr algn="ctr"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67% </a:t>
            </a:r>
            <a:r>
              <a:rPr lang="en-US" sz="2400" dirty="0" smtClean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b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elo</a:t>
            </a:r>
            <a:r>
              <a:rPr lang="en-US" sz="2400" dirty="0" smtClean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w </a:t>
            </a:r>
            <a:r>
              <a:rPr lang="en-US" sz="2400" b="1" dirty="0" smtClean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2007</a:t>
            </a:r>
            <a:r>
              <a:rPr lang="en-US" sz="2400" dirty="0" smtClean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 levels by </a:t>
            </a:r>
            <a:r>
              <a:rPr lang="en-US" sz="2400" b="1" dirty="0" smtClean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2020</a:t>
            </a:r>
          </a:p>
          <a:p>
            <a:pPr algn="ctr"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100% </a:t>
            </a:r>
            <a:r>
              <a:rPr lang="en-US" sz="2400" dirty="0" smtClean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below </a:t>
            </a:r>
            <a:r>
              <a:rPr lang="en-US" sz="2400" b="1" dirty="0" smtClean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2007</a:t>
            </a:r>
            <a:r>
              <a:rPr lang="en-US" sz="2400" dirty="0" smtClean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 levels by </a:t>
            </a:r>
            <a:r>
              <a:rPr lang="en-US" sz="2400" b="1" dirty="0" smtClean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2050</a:t>
            </a:r>
            <a:r>
              <a:rPr lang="en-US" sz="2400" dirty="0" smtClean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66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29" y="4102564"/>
            <a:ext cx="3428998" cy="188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pholt\Documents\UBC\Utilities\ADES\photos\2014-10-07 08.28.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4027714"/>
            <a:ext cx="2971802" cy="195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ubc_8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" y="0"/>
            <a:ext cx="4572000" cy="413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87667" cy="415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0"/>
            <a:ext cx="4587667" cy="415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 descr="ubc_8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3875" cy="413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7F74E-0843-4C96-9DAC-0F5CA6F4534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8999" y="0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4572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3200" u="sng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Rationale for STHW</a:t>
            </a:r>
            <a:endParaRPr lang="en-US" sz="3200" b="0" i="1" u="sng" dirty="0" smtClean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685798" y="2057400"/>
            <a:ext cx="7772400" cy="685800"/>
          </a:xfrm>
          <a:prstGeom prst="rect">
            <a:avLst/>
          </a:prstGeom>
          <a:solidFill>
            <a:srgbClr val="C6D9F1">
              <a:alpha val="80000"/>
            </a:srgbClr>
          </a:solidFill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941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Saves $5.6 million per annum in regulatory, commodity, carbon, capital, operational &amp; maintenance costs </a:t>
            </a:r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685800" y="2743200"/>
            <a:ext cx="7772400" cy="424543"/>
          </a:xfrm>
          <a:prstGeom prst="rect">
            <a:avLst/>
          </a:prstGeom>
          <a:solidFill>
            <a:srgbClr val="C6D9F1">
              <a:alpha val="80000"/>
            </a:srgbClr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941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Reduces Campus Greenhouse Gas emissions by 22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5"/>
          <p:cNvSpPr txBox="1">
            <a:spLocks/>
          </p:cNvSpPr>
          <p:nvPr/>
        </p:nvSpPr>
        <p:spPr>
          <a:xfrm>
            <a:off x="685800" y="1714500"/>
            <a:ext cx="7772400" cy="342900"/>
          </a:xfrm>
          <a:prstGeom prst="rect">
            <a:avLst/>
          </a:prstGeom>
          <a:solidFill>
            <a:srgbClr val="C6D9F1">
              <a:alpha val="80000"/>
            </a:srgbClr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941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Aging infrastructure – boilers, piping, heat exchangers and plant</a:t>
            </a:r>
          </a:p>
        </p:txBody>
      </p:sp>
      <p:sp>
        <p:nvSpPr>
          <p:cNvPr id="22" name="Content Placeholder 5"/>
          <p:cNvSpPr txBox="1">
            <a:spLocks/>
          </p:cNvSpPr>
          <p:nvPr/>
        </p:nvSpPr>
        <p:spPr>
          <a:xfrm>
            <a:off x="653140" y="3167743"/>
            <a:ext cx="7805059" cy="342900"/>
          </a:xfrm>
          <a:prstGeom prst="rect">
            <a:avLst/>
          </a:prstGeom>
          <a:solidFill>
            <a:srgbClr val="C6D9F1">
              <a:alpha val="80000"/>
            </a:srgbClr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941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Increased energy supply options</a:t>
            </a:r>
          </a:p>
        </p:txBody>
      </p:sp>
      <p:sp>
        <p:nvSpPr>
          <p:cNvPr id="25" name="Content Placeholder 5"/>
          <p:cNvSpPr txBox="1">
            <a:spLocks/>
          </p:cNvSpPr>
          <p:nvPr/>
        </p:nvSpPr>
        <p:spPr>
          <a:xfrm>
            <a:off x="624840" y="3510643"/>
            <a:ext cx="7833358" cy="342900"/>
          </a:xfrm>
          <a:prstGeom prst="rect">
            <a:avLst/>
          </a:prstGeom>
          <a:solidFill>
            <a:srgbClr val="C6D9F1">
              <a:alpha val="80000"/>
            </a:srgbClr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941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Risk mitigation strategy  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9" r="24334" b="12670"/>
          <a:stretch/>
        </p:blipFill>
        <p:spPr bwMode="auto">
          <a:xfrm rot="5400000">
            <a:off x="551550" y="3563249"/>
            <a:ext cx="1868697" cy="297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4114800"/>
            <a:ext cx="2514600" cy="457200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CA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C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October 2014</a:t>
            </a:r>
            <a:endParaRPr lang="fr-F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29400" y="4114801"/>
            <a:ext cx="2514600" cy="457200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CA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C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October 2014</a:t>
            </a:r>
            <a:endParaRPr lang="fr-F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  <p:bldP spid="22" grpId="0" animBg="1"/>
      <p:bldP spid="25" grpId="0" animBg="1"/>
      <p:bldP spid="26" grpId="0" uiExpand="1" build="allAtOnce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:\Jeff\UBC\AESP\Presentations\PCAPPA\Windows Photo Viewer 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i="1" dirty="0" smtClean="0"/>
              <a:t>Campus Energy Centre</a:t>
            </a:r>
            <a:br>
              <a:rPr lang="en-CA" i="1" dirty="0" smtClean="0"/>
            </a:br>
            <a:r>
              <a:rPr lang="en-CA" sz="1800" i="1" dirty="0" smtClean="0"/>
              <a:t>Expected Boiler Commissioning September/October 2015</a:t>
            </a:r>
            <a:endParaRPr lang="en-CA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76798"/>
            <a:ext cx="8229600" cy="1695002"/>
          </a:xfrm>
          <a:solidFill>
            <a:schemeClr val="accent1">
              <a:lumMod val="75000"/>
              <a:alpha val="31000"/>
            </a:schemeClr>
          </a:solidFill>
        </p:spPr>
        <p:txBody>
          <a:bodyPr/>
          <a:lstStyle/>
          <a:p>
            <a:r>
              <a:rPr lang="en-CA" sz="1600" dirty="0" smtClean="0">
                <a:solidFill>
                  <a:schemeClr val="bg1"/>
                </a:solidFill>
              </a:rPr>
              <a:t>Initial build: 3x15MW (3 x 1,500BHP) Natural gas/#2 diesel boilers </a:t>
            </a:r>
          </a:p>
          <a:p>
            <a:r>
              <a:rPr lang="en-CA" sz="1600" dirty="0" smtClean="0">
                <a:solidFill>
                  <a:schemeClr val="bg1"/>
                </a:solidFill>
              </a:rPr>
              <a:t>1 MW condensing economizer </a:t>
            </a:r>
          </a:p>
          <a:p>
            <a:r>
              <a:rPr lang="en-CA" sz="1600" dirty="0" smtClean="0">
                <a:solidFill>
                  <a:schemeClr val="bg1"/>
                </a:solidFill>
              </a:rPr>
              <a:t>Designed for future expansion i.e. Built for 4 boilers with 3 installed. Site chosen to allow for further building expansion and integration with clean energy technologies e.g. Cogeneration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prstClr val="white"/>
              </a:solidFill>
            </a:endParaRP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11" descr="https://mds.multivista.com/images4/19351/etsd/march_27_2012/originals/DSC_0011_MV_ISCYZEMBTAD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143" y="1371600"/>
            <a:ext cx="2269343" cy="339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holt\Pictures\CEC-2015-05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0436"/>
            <a:ext cx="4114800" cy="244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90270" y="3500437"/>
            <a:ext cx="252185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6203E"/>
                </a:solidFill>
                <a:latin typeface="Verdana"/>
              </a:rPr>
              <a:t> 12</a:t>
            </a:r>
            <a:r>
              <a:rPr lang="en-CA" baseline="30000" dirty="0" smtClean="0">
                <a:solidFill>
                  <a:srgbClr val="06203E"/>
                </a:solidFill>
                <a:latin typeface="Verdana"/>
              </a:rPr>
              <a:t>th</a:t>
            </a:r>
            <a:r>
              <a:rPr lang="en-CA" dirty="0" smtClean="0">
                <a:solidFill>
                  <a:srgbClr val="06203E"/>
                </a:solidFill>
                <a:latin typeface="Verdana"/>
              </a:rPr>
              <a:t> May, 2015</a:t>
            </a:r>
            <a:endParaRPr lang="en-CA" dirty="0">
              <a:solidFill>
                <a:srgbClr val="06203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7329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7F74E-0843-4C96-9DAC-0F5CA6F4534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67" y="1589314"/>
            <a:ext cx="6567004" cy="402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Energy Centre’s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18582" y="4567535"/>
            <a:ext cx="2082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6MW Biomass </a:t>
            </a:r>
          </a:p>
          <a:p>
            <a:r>
              <a:rPr lang="en-CA" dirty="0" smtClean="0"/>
              <a:t>2 MW Cogen (HR)</a:t>
            </a:r>
          </a:p>
          <a:p>
            <a:r>
              <a:rPr lang="en-CA" b="1" dirty="0">
                <a:solidFill>
                  <a:srgbClr val="00FF00"/>
                </a:solidFill>
              </a:rPr>
              <a:t>(In service)</a:t>
            </a:r>
          </a:p>
          <a:p>
            <a:r>
              <a:rPr lang="en-CA" dirty="0" smtClean="0"/>
              <a:t> </a:t>
            </a:r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54955" y="4800600"/>
            <a:ext cx="5131645" cy="228600"/>
          </a:xfrm>
          <a:prstGeom prst="straightConnector1">
            <a:avLst/>
          </a:prstGeom>
          <a:ln w="41275">
            <a:solidFill>
              <a:srgbClr val="00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8914" y="3232660"/>
            <a:ext cx="2129814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16 MW Temporary </a:t>
            </a:r>
          </a:p>
          <a:p>
            <a:r>
              <a:rPr lang="en-CA" dirty="0" smtClean="0"/>
              <a:t>Steam to hot water</a:t>
            </a:r>
          </a:p>
          <a:p>
            <a:r>
              <a:rPr lang="en-CA" dirty="0" smtClean="0"/>
              <a:t>Station complete </a:t>
            </a:r>
          </a:p>
          <a:p>
            <a:r>
              <a:rPr lang="en-CA" b="1" dirty="0" smtClean="0">
                <a:solidFill>
                  <a:srgbClr val="00FF00"/>
                </a:solidFill>
              </a:rPr>
              <a:t>(In service)</a:t>
            </a:r>
            <a:endParaRPr lang="en-CA" b="1" dirty="0">
              <a:solidFill>
                <a:srgbClr val="00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914" y="1542871"/>
            <a:ext cx="2242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60 MW Hot water </a:t>
            </a:r>
          </a:p>
          <a:p>
            <a:r>
              <a:rPr lang="en-CA" dirty="0" smtClean="0"/>
              <a:t>Campus Energy centre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(Under construction) </a:t>
            </a:r>
          </a:p>
          <a:p>
            <a:r>
              <a:rPr lang="en-CA" dirty="0" smtClean="0"/>
              <a:t> </a:t>
            </a:r>
            <a:endParaRPr lang="en-CA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441771" y="2333394"/>
            <a:ext cx="5330629" cy="47171"/>
          </a:xfrm>
          <a:prstGeom prst="straightConnector1">
            <a:avLst/>
          </a:prstGeom>
          <a:ln w="412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wolfgang\AppData\Local\Temp\IMG_2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379820"/>
            <a:ext cx="1535241" cy="1151430"/>
          </a:xfrm>
          <a:prstGeom prst="rect">
            <a:avLst/>
          </a:prstGeom>
          <a:noFill/>
        </p:spPr>
      </p:pic>
      <p:pic>
        <p:nvPicPr>
          <p:cNvPr id="15" name="Content Placeholder 3" descr="2MN_UBC_BRDF_EntNight_Credit_MitsNaga_0127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7480407" y="4567536"/>
            <a:ext cx="1625454" cy="1103086"/>
          </a:xfrm>
        </p:spPr>
      </p:pic>
      <p:sp>
        <p:nvSpPr>
          <p:cNvPr id="18" name="5-Point Star 17"/>
          <p:cNvSpPr/>
          <p:nvPr/>
        </p:nvSpPr>
        <p:spPr>
          <a:xfrm>
            <a:off x="6948714" y="4613292"/>
            <a:ext cx="914400" cy="914400"/>
          </a:xfrm>
          <a:prstGeom prst="star5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5-Point Star 9"/>
          <p:cNvSpPr/>
          <p:nvPr/>
        </p:nvSpPr>
        <p:spPr>
          <a:xfrm>
            <a:off x="5257800" y="3518589"/>
            <a:ext cx="914400" cy="914400"/>
          </a:xfrm>
          <a:prstGeom prst="star5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9" name="Picture 2" descr="C:\Users\pholt\Documents\UBC\Utilities\ADES\photos\IMG_29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14" y="767665"/>
            <a:ext cx="1966686" cy="147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72400" y="2053771"/>
            <a:ext cx="685800" cy="6894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14494" y="3590764"/>
            <a:ext cx="3366604" cy="457199"/>
          </a:xfrm>
          <a:prstGeom prst="straightConnector1">
            <a:avLst/>
          </a:prstGeom>
          <a:ln w="41275">
            <a:solidFill>
              <a:srgbClr val="00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72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706090"/>
          </a:xfrm>
        </p:spPr>
        <p:txBody>
          <a:bodyPr>
            <a:noAutofit/>
          </a:bodyPr>
          <a:lstStyle/>
          <a:p>
            <a:r>
              <a:rPr lang="en-CA" sz="2800" dirty="0"/>
              <a:t>Expected </a:t>
            </a:r>
            <a:r>
              <a:rPr lang="en-CA" sz="2800" dirty="0" smtClean="0"/>
              <a:t>Nov/Dec </a:t>
            </a:r>
            <a:r>
              <a:rPr lang="en-CA" sz="2800" dirty="0"/>
              <a:t>2015 </a:t>
            </a:r>
            <a:r>
              <a:rPr lang="en-CA" sz="2800" dirty="0" smtClean="0"/>
              <a:t>All Planned UBC Buildings Converted</a:t>
            </a: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7F74E-0843-4C96-9DAC-0F5CA6F4534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098" name="Picture 2" descr="UBC map DES map 1-22-2015 v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992888" cy="486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08304" y="1955168"/>
            <a:ext cx="504056" cy="47340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4208" y="4437112"/>
            <a:ext cx="504056" cy="47340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Conversion Challenges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Design (High Temp steam</a:t>
            </a:r>
            <a:r>
              <a:rPr lang="en-CA" dirty="0" smtClean="0"/>
              <a:t>)</a:t>
            </a:r>
          </a:p>
          <a:p>
            <a:r>
              <a:rPr lang="en-CA" dirty="0" smtClean="0"/>
              <a:t>Orphan Buildings and Process </a:t>
            </a:r>
            <a:r>
              <a:rPr lang="en-CA" dirty="0" smtClean="0"/>
              <a:t>Loads</a:t>
            </a:r>
          </a:p>
          <a:p>
            <a:r>
              <a:rPr lang="en-CA" dirty="0" smtClean="0"/>
              <a:t>Cost control/escalation</a:t>
            </a:r>
            <a:endParaRPr lang="en-CA" dirty="0" smtClean="0"/>
          </a:p>
          <a:p>
            <a:r>
              <a:rPr lang="en-CA" dirty="0" smtClean="0"/>
              <a:t>Retrofit </a:t>
            </a:r>
            <a:r>
              <a:rPr lang="en-CA" smtClean="0"/>
              <a:t>existing buildings</a:t>
            </a:r>
            <a:endParaRPr lang="en-CA" dirty="0" smtClean="0"/>
          </a:p>
          <a:p>
            <a:r>
              <a:rPr lang="en-CA" dirty="0"/>
              <a:t>Interruptions to end users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7F74E-0843-4C96-9DAC-0F5CA6F4534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71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6203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19601</TotalTime>
  <Words>705</Words>
  <Application>Microsoft Office PowerPoint</Application>
  <PresentationFormat>On-screen Show (4:3)</PresentationFormat>
  <Paragraphs>128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Campus Energy Centre Expected Boiler Commissioning September/October 2015</vt:lpstr>
      <vt:lpstr>Energy Centre’s</vt:lpstr>
      <vt:lpstr>Expected Nov/Dec 2015 All Planned UBC Buildings Converted</vt:lpstr>
      <vt:lpstr> Conversion Challenges</vt:lpstr>
      <vt:lpstr>Approach</vt:lpstr>
      <vt:lpstr>Approach</vt:lpstr>
      <vt:lpstr>LSC and Pharmacy Process Steam Microgrid, Proposed</vt:lpstr>
      <vt:lpstr>Approach</vt:lpstr>
      <vt:lpstr>Conclusions to Date</vt:lpstr>
      <vt:lpstr>PowerPoint Presentation</vt:lpstr>
    </vt:vector>
  </TitlesOfParts>
  <Company>University of British 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Alumni</dc:creator>
  <cp:lastModifiedBy>Ayman Fahmy</cp:lastModifiedBy>
  <cp:revision>1272</cp:revision>
  <cp:lastPrinted>2012-05-18T18:13:40Z</cp:lastPrinted>
  <dcterms:created xsi:type="dcterms:W3CDTF">2010-11-10T02:54:19Z</dcterms:created>
  <dcterms:modified xsi:type="dcterms:W3CDTF">2015-05-13T18:35:48Z</dcterms:modified>
</cp:coreProperties>
</file>